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65" r:id="rId2"/>
    <p:sldId id="324" r:id="rId3"/>
    <p:sldId id="266" r:id="rId4"/>
    <p:sldId id="279" r:id="rId5"/>
    <p:sldId id="267" r:id="rId6"/>
    <p:sldId id="268" r:id="rId7"/>
    <p:sldId id="269" r:id="rId8"/>
    <p:sldId id="274" r:id="rId9"/>
    <p:sldId id="275" r:id="rId10"/>
    <p:sldId id="276" r:id="rId11"/>
    <p:sldId id="277" r:id="rId12"/>
    <p:sldId id="270" r:id="rId13"/>
    <p:sldId id="273" r:id="rId14"/>
    <p:sldId id="271" r:id="rId15"/>
    <p:sldId id="280" r:id="rId16"/>
    <p:sldId id="281" r:id="rId17"/>
    <p:sldId id="282" r:id="rId18"/>
    <p:sldId id="283" r:id="rId19"/>
    <p:sldId id="284" r:id="rId20"/>
    <p:sldId id="285" r:id="rId21"/>
    <p:sldId id="287" r:id="rId22"/>
    <p:sldId id="286" r:id="rId23"/>
    <p:sldId id="288" r:id="rId24"/>
    <p:sldId id="289" r:id="rId25"/>
    <p:sldId id="290" r:id="rId26"/>
    <p:sldId id="291" r:id="rId27"/>
    <p:sldId id="292" r:id="rId28"/>
    <p:sldId id="293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7" r:id="rId41"/>
    <p:sldId id="306" r:id="rId42"/>
    <p:sldId id="308" r:id="rId43"/>
    <p:sldId id="325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485567"/>
    <a:srgbClr val="3AB54A"/>
    <a:srgbClr val="C2272D"/>
    <a:srgbClr val="676767"/>
    <a:srgbClr val="5D6167"/>
    <a:srgbClr val="3E4E67"/>
    <a:srgbClr val="1F3C67"/>
    <a:srgbClr val="23C7CC"/>
    <a:srgbClr val="FF78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01" autoAdjust="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46C75A-20A2-45F0-88F5-644E0F4241DB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688CA-69A1-4835-943E-16E2FCB10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232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88CA-69A1-4835-943E-16E2FCB109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729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88CA-69A1-4835-943E-16E2FCB1095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857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88CA-69A1-4835-943E-16E2FCB1095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384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88CA-69A1-4835-943E-16E2FCB1095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9514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88CA-69A1-4835-943E-16E2FCB1095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778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88CA-69A1-4835-943E-16E2FCB1095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7438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88CA-69A1-4835-943E-16E2FCB1095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2222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88CA-69A1-4835-943E-16E2FCB1095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4487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88CA-69A1-4835-943E-16E2FCB1095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9253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88CA-69A1-4835-943E-16E2FCB1095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72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88CA-69A1-4835-943E-16E2FCB1095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836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88CA-69A1-4835-943E-16E2FCB109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626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88CA-69A1-4835-943E-16E2FCB1095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53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88CA-69A1-4835-943E-16E2FCB1095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789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88CA-69A1-4835-943E-16E2FCB1095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54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88CA-69A1-4835-943E-16E2FCB1095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8863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88CA-69A1-4835-943E-16E2FCB1095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318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88CA-69A1-4835-943E-16E2FCB1095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2727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88CA-69A1-4835-943E-16E2FCB1095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1796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88CA-69A1-4835-943E-16E2FCB1095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2193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88CA-69A1-4835-943E-16E2FCB1095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234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88CA-69A1-4835-943E-16E2FCB1095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430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88CA-69A1-4835-943E-16E2FCB109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038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88CA-69A1-4835-943E-16E2FCB1095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7937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88CA-69A1-4835-943E-16E2FCB1095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8091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88CA-69A1-4835-943E-16E2FCB1095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3407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88CA-69A1-4835-943E-16E2FCB1095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456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88CA-69A1-4835-943E-16E2FCB1095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9661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88CA-69A1-4835-943E-16E2FCB1095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378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88CA-69A1-4835-943E-16E2FCB1095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9172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88CA-69A1-4835-943E-16E2FCB1095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5915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88CA-69A1-4835-943E-16E2FCB1095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3221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88CA-69A1-4835-943E-16E2FCB1095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442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88CA-69A1-4835-943E-16E2FCB109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6401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00EEF-B3A6-0683-C2B5-E233B0B7E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CFD814-950F-8089-13D2-EF7FF5CF9C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92F181-FB01-1E47-0FFB-D991AFE59B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2BB65-0E1E-DCB0-D44F-4BB8D3FC57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88CA-69A1-4835-943E-16E2FCB1095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916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88CA-69A1-4835-943E-16E2FCB1095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8961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88CA-69A1-4835-943E-16E2FCB1095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9144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88CA-69A1-4835-943E-16E2FCB1095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676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88CA-69A1-4835-943E-16E2FCB1095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8185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88CA-69A1-4835-943E-16E2FCB1095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3147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88CA-69A1-4835-943E-16E2FCB1095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8738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88CA-69A1-4835-943E-16E2FCB1095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4209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88CA-69A1-4835-943E-16E2FCB1095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5579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88CA-69A1-4835-943E-16E2FCB1095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608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88CA-69A1-4835-943E-16E2FCB109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59936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88CA-69A1-4835-943E-16E2FCB1095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3513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88CA-69A1-4835-943E-16E2FCB1095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9474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88CA-69A1-4835-943E-16E2FCB1095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3509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88CA-69A1-4835-943E-16E2FCB1095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713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88CA-69A1-4835-943E-16E2FCB1095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4448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88CA-69A1-4835-943E-16E2FCB1095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640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88CA-69A1-4835-943E-16E2FCB1095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525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88CA-69A1-4835-943E-16E2FCB1095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802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88CA-69A1-4835-943E-16E2FCB1095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80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688CA-69A1-4835-943E-16E2FCB1095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398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21656-40D3-4E9E-A5D8-69F877AB7B69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501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7A3E6-432A-47DF-9269-68EC3F969202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808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0AF6-DCAB-43EA-8D62-897B16824F54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322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96832-DB75-429E-9CAD-1C893CED1081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772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A1278-3FCE-4B30-BD82-7F12D094AECC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813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18C34-8EB1-4D0E-A36F-24071B3623BD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612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DB615-36B3-4A8F-A69C-936DC1D127D7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139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348DD-40F6-48DB-962C-FED56FC2233F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90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41314-CE11-443A-BC52-E31B193EB966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968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2F4D1-D901-40F9-8812-2AFC0B9E88E2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272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134C2-FFBE-4770-BBA4-F9585451CF5B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17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D66D3-AAA4-4215-9499-996B7781727C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18234-DFB2-4BB5-B6E2-2C84D5EB3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925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3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9.jp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3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30.png"/><Relationship Id="rId10" Type="http://schemas.openxmlformats.org/officeDocument/2006/relationships/image" Target="../media/image26.png"/><Relationship Id="rId4" Type="http://schemas.openxmlformats.org/officeDocument/2006/relationships/image" Target="../media/image1.png"/><Relationship Id="rId9" Type="http://schemas.openxmlformats.org/officeDocument/2006/relationships/image" Target="../media/image25.png"/><Relationship Id="rId14" Type="http://schemas.microsoft.com/office/2007/relationships/hdphoto" Target="../media/hdphoto5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.png"/><Relationship Id="rId7" Type="http://schemas.microsoft.com/office/2007/relationships/hdphoto" Target="../media/hdphoto6.wd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microsoft.com/office/2007/relationships/hdphoto" Target="../media/hdphoto8.wdp"/><Relationship Id="rId5" Type="http://schemas.openxmlformats.org/officeDocument/2006/relationships/image" Target="../media/image3.png"/><Relationship Id="rId10" Type="http://schemas.openxmlformats.org/officeDocument/2006/relationships/image" Target="../media/image48.png"/><Relationship Id="rId4" Type="http://schemas.openxmlformats.org/officeDocument/2006/relationships/image" Target="../media/image44.png"/><Relationship Id="rId9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e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3.png"/><Relationship Id="rId7" Type="http://schemas.microsoft.com/office/2007/relationships/hdphoto" Target="../media/hdphoto9.wdp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microsoft.com/office/2007/relationships/hdphoto" Target="../media/hdphoto9.wdp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3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9323" y="-3585635"/>
            <a:ext cx="1978255" cy="19219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0" t="7037" r="67600" b="11552"/>
          <a:stretch/>
        </p:blipFill>
        <p:spPr>
          <a:xfrm>
            <a:off x="-5252723" y="5128220"/>
            <a:ext cx="3474720" cy="5174817"/>
          </a:xfrm>
          <a:prstGeom prst="rect">
            <a:avLst/>
          </a:prstGeom>
        </p:spPr>
      </p:pic>
      <p:pic>
        <p:nvPicPr>
          <p:cNvPr id="4101" name="Picture 5" descr="Tập tin:Logo Trường Đại học FPT.svg – Wikipedia tiếng Việ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0335" y="117987"/>
            <a:ext cx="1715747" cy="66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2698061" y="1149063"/>
            <a:ext cx="874149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153C67"/>
                </a:solidFill>
                <a:latin typeface="Arial Black" panose="020B0A04020102020204" pitchFamily="34" charset="0"/>
              </a:rPr>
              <a:t>Nih</a:t>
            </a:r>
            <a:r>
              <a:rPr lang="en-US" sz="6600" dirty="0">
                <a:solidFill>
                  <a:srgbClr val="EC2127"/>
                </a:solidFill>
                <a:latin typeface="Arial Black" panose="020B0A04020102020204" pitchFamily="34" charset="0"/>
              </a:rPr>
              <a:t>o</a:t>
            </a:r>
            <a:r>
              <a:rPr lang="en-US" sz="6600" dirty="0">
                <a:solidFill>
                  <a:srgbClr val="153C67"/>
                </a:solidFill>
                <a:latin typeface="Arial Black" panose="020B0A04020102020204" pitchFamily="34" charset="0"/>
              </a:rPr>
              <a:t>n Study Guide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45924" y="-1323699"/>
            <a:ext cx="29001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EC2127"/>
                </a:solidFill>
                <a:latin typeface="Arial Narrow" panose="020B0606020202030204" pitchFamily="34" charset="0"/>
              </a:rPr>
              <a:t>Final Presentation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38" t="66961" r="41812" b="8835"/>
          <a:stretch/>
        </p:blipFill>
        <p:spPr>
          <a:xfrm>
            <a:off x="12886670" y="8592460"/>
            <a:ext cx="8369504" cy="41015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2218328" y="2191284"/>
            <a:ext cx="1839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1F3C67"/>
                </a:solidFill>
                <a:latin typeface="Arial Narrow" panose="020B0606020202030204" pitchFamily="34" charset="0"/>
              </a:rPr>
              <a:t>SEP490_G39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7877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0" t="58651" r="75882" b="5138"/>
          <a:stretch/>
        </p:blipFill>
        <p:spPr>
          <a:xfrm rot="19595315" flipH="1">
            <a:off x="10725870" y="2263246"/>
            <a:ext cx="1144855" cy="164503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6" t="64567" r="4874" b="5138"/>
          <a:stretch/>
        </p:blipFill>
        <p:spPr>
          <a:xfrm rot="19376010" flipH="1">
            <a:off x="4697266" y="4899237"/>
            <a:ext cx="1608312" cy="1659535"/>
          </a:xfrm>
          <a:prstGeom prst="rect">
            <a:avLst/>
          </a:prstGeom>
        </p:spPr>
      </p:pic>
      <p:sp>
        <p:nvSpPr>
          <p:cNvPr id="25" name="Flowchart: Terminator 24"/>
          <p:cNvSpPr/>
          <p:nvPr/>
        </p:nvSpPr>
        <p:spPr>
          <a:xfrm>
            <a:off x="9982200" y="3711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5" descr="Tập tin:Logo Trường Đại học FPT.svg – Wikipedia tiếng Việ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7" y="107827"/>
            <a:ext cx="1715747" cy="66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943" y="5427567"/>
            <a:ext cx="1671883" cy="1426497"/>
            <a:chOff x="8943" y="5427567"/>
            <a:chExt cx="1671883" cy="142649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349" y="6201694"/>
              <a:ext cx="671477" cy="65237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5883" y="5442393"/>
              <a:ext cx="1042035" cy="1012384"/>
            </a:xfrm>
            <a:prstGeom prst="rect">
              <a:avLst/>
            </a:prstGeom>
          </p:spPr>
        </p:pic>
      </p:grpSp>
      <p:sp>
        <p:nvSpPr>
          <p:cNvPr id="18" name="Oval 17"/>
          <p:cNvSpPr/>
          <p:nvPr/>
        </p:nvSpPr>
        <p:spPr>
          <a:xfrm>
            <a:off x="10755775" y="-700737"/>
            <a:ext cx="2286000" cy="2286000"/>
          </a:xfrm>
          <a:prstGeom prst="ellipse">
            <a:avLst/>
          </a:prstGeom>
          <a:solidFill>
            <a:srgbClr val="EC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Terminator 18"/>
          <p:cNvSpPr/>
          <p:nvPr/>
        </p:nvSpPr>
        <p:spPr>
          <a:xfrm>
            <a:off x="8507392" y="369005"/>
            <a:ext cx="3044142" cy="659757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lgerian" panose="04020705040A02060702" pitchFamily="82" charset="0"/>
              </a:rPr>
              <a:t>Project overview</a:t>
            </a:r>
          </a:p>
        </p:txBody>
      </p:sp>
      <p:sp>
        <p:nvSpPr>
          <p:cNvPr id="24" name="Flowchart: Terminator 23"/>
          <p:cNvSpPr/>
          <p:nvPr/>
        </p:nvSpPr>
        <p:spPr>
          <a:xfrm>
            <a:off x="10445188" y="889398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 flipV="1">
            <a:off x="5819775" y="1520902"/>
            <a:ext cx="5301649" cy="465695"/>
          </a:xfrm>
          <a:prstGeom prst="roundRect">
            <a:avLst>
              <a:gd name="adj" fmla="val 16657"/>
            </a:avLst>
          </a:prstGeom>
          <a:solidFill>
            <a:srgbClr val="1F3C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1" name="Rounded Rectangle 20"/>
          <p:cNvSpPr/>
          <p:nvPr/>
        </p:nvSpPr>
        <p:spPr>
          <a:xfrm>
            <a:off x="5819775" y="5736003"/>
            <a:ext cx="5301649" cy="465695"/>
          </a:xfrm>
          <a:prstGeom prst="roundRect">
            <a:avLst/>
          </a:prstGeom>
          <a:solidFill>
            <a:srgbClr val="1F3C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Daily exam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t="8838" b="22798"/>
          <a:stretch/>
        </p:blipFill>
        <p:spPr>
          <a:xfrm>
            <a:off x="5819776" y="1872650"/>
            <a:ext cx="5301648" cy="3915099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107327" y="1122106"/>
            <a:ext cx="2447030" cy="457200"/>
          </a:xfrm>
          <a:prstGeom prst="roundRect">
            <a:avLst>
              <a:gd name="adj" fmla="val 50000"/>
            </a:avLst>
          </a:prstGeom>
          <a:solidFill>
            <a:srgbClr val="1F3C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Background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7327" y="1775085"/>
            <a:ext cx="5921997" cy="2111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000" b="1" dirty="0"/>
              <a:t>Daily exam:</a:t>
            </a:r>
          </a:p>
          <a:p>
            <a:pPr marL="342900" indent="-342900" algn="just">
              <a:lnSpc>
                <a:spcPct val="114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Not systematized</a:t>
            </a:r>
          </a:p>
          <a:p>
            <a:pPr marL="342900" indent="-342900" algn="just">
              <a:lnSpc>
                <a:spcPct val="114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Difficult to track</a:t>
            </a:r>
          </a:p>
          <a:p>
            <a:pPr marL="342900" indent="-342900" algn="just">
              <a:lnSpc>
                <a:spcPct val="114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Difficult to calculate academic performance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0" t="58651" r="75882" b="5138"/>
          <a:stretch/>
        </p:blipFill>
        <p:spPr>
          <a:xfrm flipH="1">
            <a:off x="10725871" y="1261995"/>
            <a:ext cx="1144855" cy="164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6696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451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152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903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57" t="34034" r="3358" b="46126"/>
          <a:stretch/>
        </p:blipFill>
        <p:spPr>
          <a:xfrm rot="1013553" flipH="1">
            <a:off x="9942863" y="5274050"/>
            <a:ext cx="2574221" cy="120780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3F7D6B1-8237-CDDA-D64F-4A29CE655349}"/>
              </a:ext>
            </a:extLst>
          </p:cNvPr>
          <p:cNvGrpSpPr/>
          <p:nvPr/>
        </p:nvGrpSpPr>
        <p:grpSpPr>
          <a:xfrm>
            <a:off x="4144299" y="345012"/>
            <a:ext cx="2766268" cy="2574221"/>
            <a:chOff x="4144299" y="345012"/>
            <a:chExt cx="2766268" cy="2574221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57" t="75126" r="3358" b="4008"/>
            <a:stretch/>
          </p:blipFill>
          <p:spPr>
            <a:xfrm rot="5056965" flipH="1">
              <a:off x="4988305" y="996971"/>
              <a:ext cx="2574221" cy="127030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57" t="53238" r="3358" b="26521"/>
            <a:stretch/>
          </p:blipFill>
          <p:spPr>
            <a:xfrm rot="521514" flipH="1">
              <a:off x="4144299" y="1062270"/>
              <a:ext cx="2009775" cy="962025"/>
            </a:xfrm>
            <a:prstGeom prst="rect">
              <a:avLst/>
            </a:prstGeom>
          </p:spPr>
        </p:pic>
      </p:grpSp>
      <p:sp>
        <p:nvSpPr>
          <p:cNvPr id="25" name="Flowchart: Terminator 24"/>
          <p:cNvSpPr/>
          <p:nvPr/>
        </p:nvSpPr>
        <p:spPr>
          <a:xfrm>
            <a:off x="9982200" y="3711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5" descr="Tập tin:Logo Trường Đại học FPT.svg – Wikipedia tiếng Việ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7" y="107827"/>
            <a:ext cx="1715747" cy="66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943" y="5427567"/>
            <a:ext cx="1671883" cy="1426497"/>
            <a:chOff x="8943" y="5427567"/>
            <a:chExt cx="1671883" cy="142649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349" y="6201694"/>
              <a:ext cx="671477" cy="65237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5883" y="5442393"/>
              <a:ext cx="1042035" cy="1012384"/>
            </a:xfrm>
            <a:prstGeom prst="rect">
              <a:avLst/>
            </a:prstGeom>
          </p:spPr>
        </p:pic>
      </p:grpSp>
      <p:sp>
        <p:nvSpPr>
          <p:cNvPr id="18" name="Oval 17"/>
          <p:cNvSpPr/>
          <p:nvPr/>
        </p:nvSpPr>
        <p:spPr>
          <a:xfrm>
            <a:off x="10755775" y="-700737"/>
            <a:ext cx="2286000" cy="2286000"/>
          </a:xfrm>
          <a:prstGeom prst="ellipse">
            <a:avLst/>
          </a:prstGeom>
          <a:solidFill>
            <a:srgbClr val="EC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Terminator 18"/>
          <p:cNvSpPr/>
          <p:nvPr/>
        </p:nvSpPr>
        <p:spPr>
          <a:xfrm>
            <a:off x="8507392" y="369005"/>
            <a:ext cx="3044142" cy="659757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lgerian" panose="04020705040A02060702" pitchFamily="82" charset="0"/>
              </a:rPr>
              <a:t>Project overview</a:t>
            </a:r>
          </a:p>
        </p:txBody>
      </p:sp>
      <p:sp>
        <p:nvSpPr>
          <p:cNvPr id="24" name="Flowchart: Terminator 23"/>
          <p:cNvSpPr/>
          <p:nvPr/>
        </p:nvSpPr>
        <p:spPr>
          <a:xfrm>
            <a:off x="10445188" y="889398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107327" y="1122106"/>
            <a:ext cx="2447030" cy="457200"/>
          </a:xfrm>
          <a:prstGeom prst="roundRect">
            <a:avLst>
              <a:gd name="adj" fmla="val 50000"/>
            </a:avLst>
          </a:prstGeom>
          <a:solidFill>
            <a:srgbClr val="1F3C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Background</a:t>
            </a:r>
          </a:p>
        </p:txBody>
      </p:sp>
      <p:sp>
        <p:nvSpPr>
          <p:cNvPr id="28" name="Rounded Rectangle 27"/>
          <p:cNvSpPr/>
          <p:nvPr/>
        </p:nvSpPr>
        <p:spPr>
          <a:xfrm flipV="1">
            <a:off x="5488299" y="1670218"/>
            <a:ext cx="6244601" cy="465695"/>
          </a:xfrm>
          <a:prstGeom prst="roundRect">
            <a:avLst>
              <a:gd name="adj" fmla="val 27772"/>
            </a:avLst>
          </a:prstGeom>
          <a:solidFill>
            <a:srgbClr val="1F3C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7" name="Rounded Rectangle 26"/>
          <p:cNvSpPr/>
          <p:nvPr/>
        </p:nvSpPr>
        <p:spPr>
          <a:xfrm>
            <a:off x="5488299" y="5568615"/>
            <a:ext cx="6244601" cy="465695"/>
          </a:xfrm>
          <a:prstGeom prst="roundRect">
            <a:avLst/>
          </a:prstGeom>
          <a:solidFill>
            <a:srgbClr val="1F3C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Existing system</a:t>
            </a:r>
          </a:p>
        </p:txBody>
      </p:sp>
      <p:pic>
        <p:nvPicPr>
          <p:cNvPr id="23" name="Picture 22"/>
          <p:cNvPicPr/>
          <p:nvPr/>
        </p:nvPicPr>
        <p:blipFill rotWithShape="1">
          <a:blip r:embed="rId7"/>
          <a:srcRect l="9729" r="9660" b="22875"/>
          <a:stretch/>
        </p:blipFill>
        <p:spPr>
          <a:xfrm>
            <a:off x="5488299" y="2022734"/>
            <a:ext cx="6244601" cy="359276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7328" y="1775085"/>
            <a:ext cx="5380972" cy="3018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000" b="1" dirty="0"/>
              <a:t>Existing system (</a:t>
            </a:r>
            <a:r>
              <a:rPr lang="en-US" sz="2000" b="1" dirty="0" err="1"/>
              <a:t>Ringual</a:t>
            </a:r>
            <a:r>
              <a:rPr lang="en-US" sz="2000" b="1" dirty="0"/>
              <a:t> </a:t>
            </a:r>
            <a:r>
              <a:rPr lang="en-US" sz="2000" b="1" dirty="0" err="1"/>
              <a:t>Japon</a:t>
            </a:r>
            <a:r>
              <a:rPr lang="en-US" sz="2000" b="1" dirty="0"/>
              <a:t>):</a:t>
            </a:r>
          </a:p>
          <a:p>
            <a:pPr marL="342900" indent="-342900" algn="just">
              <a:lnSpc>
                <a:spcPct val="114000"/>
              </a:lnSpc>
              <a:spcBef>
                <a:spcPts val="10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Support managing batches, teachers, students and attendance.</a:t>
            </a:r>
          </a:p>
          <a:p>
            <a:pPr marL="342900" indent="-342900" algn="just">
              <a:lnSpc>
                <a:spcPct val="114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No students’ interface.</a:t>
            </a:r>
          </a:p>
          <a:p>
            <a:pPr marL="342900" indent="-342900" algn="just">
              <a:lnSpc>
                <a:spcPct val="114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Do not support managing events and grades.</a:t>
            </a:r>
          </a:p>
          <a:p>
            <a:pPr marL="342900" indent="-342900" algn="just">
              <a:lnSpc>
                <a:spcPct val="114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Do not manage learning materials.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D71FB1-0744-BC1D-823A-9526586CD2A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080" y="7571965"/>
            <a:ext cx="100584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901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lowchart: Terminator 24"/>
          <p:cNvSpPr/>
          <p:nvPr/>
        </p:nvSpPr>
        <p:spPr>
          <a:xfrm>
            <a:off x="9982200" y="3711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5" descr="Tập tin:Logo Trường Đại học FPT.svg – Wikipedia tiếng Việ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7" y="107827"/>
            <a:ext cx="1715747" cy="66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49" y="6201694"/>
            <a:ext cx="671477" cy="6523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83" y="5442393"/>
            <a:ext cx="1042035" cy="1012384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10755775" y="-700737"/>
            <a:ext cx="2286000" cy="2286000"/>
          </a:xfrm>
          <a:prstGeom prst="ellipse">
            <a:avLst/>
          </a:prstGeom>
          <a:solidFill>
            <a:srgbClr val="EC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Terminator 18"/>
          <p:cNvSpPr/>
          <p:nvPr/>
        </p:nvSpPr>
        <p:spPr>
          <a:xfrm>
            <a:off x="8507392" y="369005"/>
            <a:ext cx="3044142" cy="659757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lgerian" panose="04020705040A02060702" pitchFamily="82" charset="0"/>
              </a:rPr>
              <a:t>Project overview</a:t>
            </a:r>
          </a:p>
        </p:txBody>
      </p:sp>
      <p:sp>
        <p:nvSpPr>
          <p:cNvPr id="24" name="Flowchart: Terminator 23"/>
          <p:cNvSpPr/>
          <p:nvPr/>
        </p:nvSpPr>
        <p:spPr>
          <a:xfrm>
            <a:off x="10445188" y="889398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07327" y="1122106"/>
            <a:ext cx="2447030" cy="457200"/>
          </a:xfrm>
          <a:prstGeom prst="roundRect">
            <a:avLst>
              <a:gd name="adj" fmla="val 50000"/>
            </a:avLst>
          </a:prstGeom>
          <a:solidFill>
            <a:srgbClr val="4855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Idea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318" y="1947549"/>
            <a:ext cx="3539365" cy="3539365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815449" y="2307655"/>
            <a:ext cx="2246244" cy="627181"/>
          </a:xfrm>
          <a:prstGeom prst="roundRect">
            <a:avLst/>
          </a:prstGeom>
          <a:solidFill>
            <a:srgbClr val="5D6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School management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431235" y="3403273"/>
            <a:ext cx="2246244" cy="627181"/>
          </a:xfrm>
          <a:prstGeom prst="roundRect">
            <a:avLst/>
          </a:prstGeom>
          <a:solidFill>
            <a:srgbClr val="676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Attendance management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815449" y="4490272"/>
            <a:ext cx="2246244" cy="627181"/>
          </a:xfrm>
          <a:prstGeom prst="roundRect">
            <a:avLst/>
          </a:prstGeom>
          <a:solidFill>
            <a:srgbClr val="7C7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Systematize information channels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130308" y="4490271"/>
            <a:ext cx="2246244" cy="627181"/>
          </a:xfrm>
          <a:prstGeom prst="roundRect">
            <a:avLst/>
          </a:prstGeom>
          <a:solidFill>
            <a:srgbClr val="7C7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Grade tracking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8514522" y="3403272"/>
            <a:ext cx="2246244" cy="627181"/>
          </a:xfrm>
          <a:prstGeom prst="roundRect">
            <a:avLst/>
          </a:prstGeom>
          <a:solidFill>
            <a:srgbClr val="676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Learning materials management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9130308" y="2307103"/>
            <a:ext cx="2246244" cy="627181"/>
          </a:xfrm>
          <a:prstGeom prst="roundRect">
            <a:avLst/>
          </a:prstGeom>
          <a:solidFill>
            <a:srgbClr val="5D6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Schedule tracking</a:t>
            </a:r>
          </a:p>
        </p:txBody>
      </p:sp>
      <p:cxnSp>
        <p:nvCxnSpPr>
          <p:cNvPr id="13" name="Straight Connector 12"/>
          <p:cNvCxnSpPr>
            <a:stCxn id="3" idx="1"/>
            <a:endCxn id="16" idx="3"/>
          </p:cNvCxnSpPr>
          <p:nvPr/>
        </p:nvCxnSpPr>
        <p:spPr>
          <a:xfrm flipH="1" flipV="1">
            <a:off x="3677479" y="3716864"/>
            <a:ext cx="648839" cy="368"/>
          </a:xfrm>
          <a:prstGeom prst="line">
            <a:avLst/>
          </a:prstGeom>
          <a:ln w="19050">
            <a:solidFill>
              <a:srgbClr val="6767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1" idx="1"/>
            <a:endCxn id="3" idx="3"/>
          </p:cNvCxnSpPr>
          <p:nvPr/>
        </p:nvCxnSpPr>
        <p:spPr>
          <a:xfrm flipH="1">
            <a:off x="7865683" y="3716863"/>
            <a:ext cx="648839" cy="369"/>
          </a:xfrm>
          <a:prstGeom prst="line">
            <a:avLst/>
          </a:prstGeom>
          <a:ln w="19050">
            <a:solidFill>
              <a:srgbClr val="6767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3" idx="1"/>
            <a:endCxn id="9" idx="3"/>
          </p:cNvCxnSpPr>
          <p:nvPr/>
        </p:nvCxnSpPr>
        <p:spPr>
          <a:xfrm rot="10800000">
            <a:off x="3061694" y="2621246"/>
            <a:ext cx="1264625" cy="1095986"/>
          </a:xfrm>
          <a:prstGeom prst="bentConnector3">
            <a:avLst>
              <a:gd name="adj1" fmla="val 21706"/>
            </a:avLst>
          </a:prstGeom>
          <a:ln w="19050">
            <a:solidFill>
              <a:srgbClr val="5D61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3" idx="1"/>
            <a:endCxn id="17" idx="3"/>
          </p:cNvCxnSpPr>
          <p:nvPr/>
        </p:nvCxnSpPr>
        <p:spPr>
          <a:xfrm rot="10800000" flipV="1">
            <a:off x="3061694" y="3717231"/>
            <a:ext cx="1264625" cy="1086631"/>
          </a:xfrm>
          <a:prstGeom prst="bentConnector3">
            <a:avLst>
              <a:gd name="adj1" fmla="val 33495"/>
            </a:avLst>
          </a:prstGeom>
          <a:ln w="19050">
            <a:solidFill>
              <a:srgbClr val="7C7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3" idx="3"/>
            <a:endCxn id="22" idx="1"/>
          </p:cNvCxnSpPr>
          <p:nvPr/>
        </p:nvCxnSpPr>
        <p:spPr>
          <a:xfrm flipV="1">
            <a:off x="7865683" y="2620694"/>
            <a:ext cx="1264625" cy="1096538"/>
          </a:xfrm>
          <a:prstGeom prst="bentConnector3">
            <a:avLst>
              <a:gd name="adj1" fmla="val 20921"/>
            </a:avLst>
          </a:prstGeom>
          <a:ln w="19050">
            <a:solidFill>
              <a:srgbClr val="5D61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" idx="3"/>
            <a:endCxn id="20" idx="1"/>
          </p:cNvCxnSpPr>
          <p:nvPr/>
        </p:nvCxnSpPr>
        <p:spPr>
          <a:xfrm>
            <a:off x="7865683" y="3717232"/>
            <a:ext cx="1264625" cy="1086630"/>
          </a:xfrm>
          <a:prstGeom prst="bentConnector3">
            <a:avLst>
              <a:gd name="adj1" fmla="val 37425"/>
            </a:avLst>
          </a:prstGeom>
          <a:ln w="19050">
            <a:solidFill>
              <a:srgbClr val="7C7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729622" y="5242901"/>
            <a:ext cx="273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28183119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51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651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151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651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151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151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651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651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151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651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151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8151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17" grpId="0" animBg="1"/>
      <p:bldP spid="20" grpId="0" animBg="1"/>
      <p:bldP spid="21" grpId="0" animBg="1"/>
      <p:bldP spid="22" grpId="0" animBg="1"/>
      <p:bldP spid="5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lowchart: Terminator 24"/>
          <p:cNvSpPr/>
          <p:nvPr/>
        </p:nvSpPr>
        <p:spPr>
          <a:xfrm>
            <a:off x="9982200" y="3711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5" descr="Tập tin:Logo Trường Đại học FPT.svg – Wikipedia tiếng Việ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7" y="107827"/>
            <a:ext cx="1715747" cy="66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49" y="6201694"/>
            <a:ext cx="671477" cy="6523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83" y="5442393"/>
            <a:ext cx="1042035" cy="1012384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10755775" y="-700737"/>
            <a:ext cx="2286000" cy="2286000"/>
          </a:xfrm>
          <a:prstGeom prst="ellipse">
            <a:avLst/>
          </a:prstGeom>
          <a:solidFill>
            <a:srgbClr val="EC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Terminator 18"/>
          <p:cNvSpPr/>
          <p:nvPr/>
        </p:nvSpPr>
        <p:spPr>
          <a:xfrm>
            <a:off x="8507392" y="369005"/>
            <a:ext cx="3044142" cy="659757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lgerian" panose="04020705040A02060702" pitchFamily="82" charset="0"/>
              </a:rPr>
              <a:t>Project overview</a:t>
            </a:r>
          </a:p>
        </p:txBody>
      </p:sp>
      <p:sp>
        <p:nvSpPr>
          <p:cNvPr id="24" name="Flowchart: Terminator 23"/>
          <p:cNvSpPr/>
          <p:nvPr/>
        </p:nvSpPr>
        <p:spPr>
          <a:xfrm>
            <a:off x="10445188" y="889398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07327" y="1122106"/>
            <a:ext cx="2447030" cy="457200"/>
          </a:xfrm>
          <a:prstGeom prst="roundRect">
            <a:avLst>
              <a:gd name="adj" fmla="val 50000"/>
            </a:avLst>
          </a:prstGeom>
          <a:solidFill>
            <a:srgbClr val="7C73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Scope</a:t>
            </a:r>
          </a:p>
        </p:txBody>
      </p:sp>
      <p:sp>
        <p:nvSpPr>
          <p:cNvPr id="241" name="Rounded Rectangle 240"/>
          <p:cNvSpPr/>
          <p:nvPr/>
        </p:nvSpPr>
        <p:spPr>
          <a:xfrm>
            <a:off x="3140708" y="1579307"/>
            <a:ext cx="2392622" cy="2160848"/>
          </a:xfrm>
          <a:prstGeom prst="roundRect">
            <a:avLst/>
          </a:prstGeom>
          <a:noFill/>
          <a:ln>
            <a:solidFill>
              <a:srgbClr val="5D6167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TextBox 243"/>
          <p:cNvSpPr txBox="1"/>
          <p:nvPr/>
        </p:nvSpPr>
        <p:spPr>
          <a:xfrm>
            <a:off x="4493687" y="821759"/>
            <a:ext cx="2322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5D6167"/>
                </a:solidFill>
              </a:rPr>
              <a:t>Note: </a:t>
            </a:r>
            <a:r>
              <a:rPr lang="en-US" sz="1400" dirty="0">
                <a:solidFill>
                  <a:srgbClr val="5D6167"/>
                </a:solidFill>
              </a:rPr>
              <a:t>Other manage features</a:t>
            </a:r>
          </a:p>
          <a:p>
            <a:r>
              <a:rPr lang="en-US" sz="1400" dirty="0">
                <a:solidFill>
                  <a:srgbClr val="5D6167"/>
                </a:solidFill>
              </a:rPr>
              <a:t>follow this model</a:t>
            </a:r>
          </a:p>
        </p:txBody>
      </p:sp>
      <p:cxnSp>
        <p:nvCxnSpPr>
          <p:cNvPr id="246" name="Straight Arrow Connector 245"/>
          <p:cNvCxnSpPr>
            <a:stCxn id="241" idx="0"/>
            <a:endCxn id="244" idx="1"/>
          </p:cNvCxnSpPr>
          <p:nvPr/>
        </p:nvCxnSpPr>
        <p:spPr>
          <a:xfrm flipV="1">
            <a:off x="4337019" y="1083369"/>
            <a:ext cx="156668" cy="495938"/>
          </a:xfrm>
          <a:prstGeom prst="straightConnector1">
            <a:avLst/>
          </a:prstGeom>
          <a:ln>
            <a:solidFill>
              <a:srgbClr val="5D6167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CAF020AC-7CE6-6B40-001F-F27C098D1678}"/>
              </a:ext>
            </a:extLst>
          </p:cNvPr>
          <p:cNvGrpSpPr/>
          <p:nvPr/>
        </p:nvGrpSpPr>
        <p:grpSpPr>
          <a:xfrm>
            <a:off x="601180" y="1579306"/>
            <a:ext cx="11197394" cy="5184009"/>
            <a:chOff x="601180" y="1579306"/>
            <a:chExt cx="11197394" cy="5184009"/>
          </a:xfrm>
        </p:grpSpPr>
        <p:sp>
          <p:nvSpPr>
            <p:cNvPr id="6" name="Oval 5"/>
            <p:cNvSpPr/>
            <p:nvPr/>
          </p:nvSpPr>
          <p:spPr>
            <a:xfrm>
              <a:off x="10118035" y="3568148"/>
              <a:ext cx="1039922" cy="685800"/>
            </a:xfrm>
            <a:prstGeom prst="ellipse">
              <a:avLst/>
            </a:prstGeom>
            <a:solidFill>
              <a:srgbClr val="7C73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NSG Software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700432" y="1579306"/>
              <a:ext cx="1153443" cy="587424"/>
            </a:xfrm>
            <a:prstGeom prst="rect">
              <a:avLst/>
            </a:prstGeom>
            <a:solidFill>
              <a:srgbClr val="7C73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General Access Control</a:t>
              </a:r>
            </a:p>
          </p:txBody>
        </p:sp>
        <p:cxnSp>
          <p:nvCxnSpPr>
            <p:cNvPr id="14" name="Straight Connector 13"/>
            <p:cNvCxnSpPr>
              <a:stCxn id="12" idx="2"/>
            </p:cNvCxnSpPr>
            <p:nvPr/>
          </p:nvCxnSpPr>
          <p:spPr>
            <a:xfrm>
              <a:off x="9277154" y="2166730"/>
              <a:ext cx="576721" cy="1739427"/>
            </a:xfrm>
            <a:prstGeom prst="line">
              <a:avLst/>
            </a:prstGeom>
            <a:ln w="28575">
              <a:solidFill>
                <a:srgbClr val="7C73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endCxn id="17" idx="1"/>
            </p:cNvCxnSpPr>
            <p:nvPr/>
          </p:nvCxnSpPr>
          <p:spPr>
            <a:xfrm flipV="1">
              <a:off x="9426492" y="2298455"/>
              <a:ext cx="566782" cy="335415"/>
            </a:xfrm>
            <a:prstGeom prst="line">
              <a:avLst/>
            </a:prstGeom>
            <a:ln>
              <a:solidFill>
                <a:srgbClr val="7C73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9993274" y="2144566"/>
              <a:ext cx="12298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7C7367"/>
                  </a:solidFill>
                </a:rPr>
                <a:t>Log in/Log out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853875" y="2618125"/>
              <a:ext cx="12959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7C7367"/>
                  </a:solidFill>
                </a:rPr>
                <a:t>Manage profile</a:t>
              </a:r>
            </a:p>
          </p:txBody>
        </p:sp>
        <p:cxnSp>
          <p:nvCxnSpPr>
            <p:cNvPr id="29" name="Straight Connector 28"/>
            <p:cNvCxnSpPr>
              <a:stCxn id="26" idx="2"/>
            </p:cNvCxnSpPr>
            <p:nvPr/>
          </p:nvCxnSpPr>
          <p:spPr>
            <a:xfrm flipH="1">
              <a:off x="9784080" y="2925902"/>
              <a:ext cx="717793" cy="754863"/>
            </a:xfrm>
            <a:prstGeom prst="line">
              <a:avLst/>
            </a:prstGeom>
            <a:ln>
              <a:solidFill>
                <a:srgbClr val="7C73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8672411" y="6175891"/>
              <a:ext cx="1153443" cy="587424"/>
            </a:xfrm>
            <a:prstGeom prst="rect">
              <a:avLst/>
            </a:prstGeom>
            <a:solidFill>
              <a:srgbClr val="7C73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Schedule management</a:t>
              </a:r>
            </a:p>
          </p:txBody>
        </p:sp>
        <p:cxnSp>
          <p:nvCxnSpPr>
            <p:cNvPr id="35" name="Straight Connector 34"/>
            <p:cNvCxnSpPr>
              <a:endCxn id="33" idx="0"/>
            </p:cNvCxnSpPr>
            <p:nvPr/>
          </p:nvCxnSpPr>
          <p:spPr>
            <a:xfrm flipH="1">
              <a:off x="9249133" y="3911048"/>
              <a:ext cx="506763" cy="2264843"/>
            </a:xfrm>
            <a:prstGeom prst="line">
              <a:avLst/>
            </a:prstGeom>
            <a:ln w="28575">
              <a:solidFill>
                <a:srgbClr val="7C73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10054202" y="5209405"/>
              <a:ext cx="13553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7C7367"/>
                  </a:solidFill>
                </a:rPr>
                <a:t>Create schedule</a:t>
              </a:r>
            </a:p>
          </p:txBody>
        </p:sp>
        <p:cxnSp>
          <p:nvCxnSpPr>
            <p:cNvPr id="38" name="Straight Connector 37"/>
            <p:cNvCxnSpPr>
              <a:endCxn id="36" idx="1"/>
            </p:cNvCxnSpPr>
            <p:nvPr/>
          </p:nvCxnSpPr>
          <p:spPr>
            <a:xfrm>
              <a:off x="9598171" y="4668233"/>
              <a:ext cx="456031" cy="695061"/>
            </a:xfrm>
            <a:prstGeom prst="line">
              <a:avLst/>
            </a:prstGeom>
            <a:ln>
              <a:solidFill>
                <a:srgbClr val="7C73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10247242" y="4676559"/>
              <a:ext cx="13362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7C7367"/>
                  </a:solidFill>
                </a:rPr>
                <a:t>Set up schedule</a:t>
              </a:r>
            </a:p>
          </p:txBody>
        </p:sp>
        <p:cxnSp>
          <p:nvCxnSpPr>
            <p:cNvPr id="42" name="Straight Connector 41"/>
            <p:cNvCxnSpPr>
              <a:endCxn id="41" idx="1"/>
            </p:cNvCxnSpPr>
            <p:nvPr/>
          </p:nvCxnSpPr>
          <p:spPr>
            <a:xfrm>
              <a:off x="9678980" y="4224259"/>
              <a:ext cx="568262" cy="606189"/>
            </a:xfrm>
            <a:prstGeom prst="line">
              <a:avLst/>
            </a:prstGeom>
            <a:ln>
              <a:solidFill>
                <a:srgbClr val="7C73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6054620" y="1579306"/>
              <a:ext cx="1153443" cy="587424"/>
            </a:xfrm>
            <a:prstGeom prst="rect">
              <a:avLst/>
            </a:prstGeom>
            <a:solidFill>
              <a:srgbClr val="6767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Attendance management</a:t>
              </a:r>
            </a:p>
          </p:txBody>
        </p:sp>
        <p:cxnSp>
          <p:nvCxnSpPr>
            <p:cNvPr id="52" name="Straight Connector 51"/>
            <p:cNvCxnSpPr>
              <a:endCxn id="46" idx="2"/>
            </p:cNvCxnSpPr>
            <p:nvPr/>
          </p:nvCxnSpPr>
          <p:spPr>
            <a:xfrm flipH="1" flipV="1">
              <a:off x="6631342" y="2166730"/>
              <a:ext cx="1107817" cy="1739427"/>
            </a:xfrm>
            <a:prstGeom prst="line">
              <a:avLst/>
            </a:prstGeom>
            <a:ln w="28575">
              <a:solidFill>
                <a:srgbClr val="6767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7853654" y="2280498"/>
              <a:ext cx="10234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676767"/>
                  </a:solidFill>
                </a:rPr>
                <a:t>Manage </a:t>
              </a:r>
            </a:p>
            <a:p>
              <a:r>
                <a:rPr lang="en-US" sz="1400" b="1" dirty="0">
                  <a:solidFill>
                    <a:srgbClr val="676767"/>
                  </a:solidFill>
                </a:rPr>
                <a:t>attendance</a:t>
              </a:r>
            </a:p>
          </p:txBody>
        </p:sp>
        <p:cxnSp>
          <p:nvCxnSpPr>
            <p:cNvPr id="56" name="Straight Connector 55"/>
            <p:cNvCxnSpPr>
              <a:endCxn id="54" idx="2"/>
            </p:cNvCxnSpPr>
            <p:nvPr/>
          </p:nvCxnSpPr>
          <p:spPr>
            <a:xfrm flipV="1">
              <a:off x="7343544" y="2803718"/>
              <a:ext cx="1021853" cy="444177"/>
            </a:xfrm>
            <a:prstGeom prst="line">
              <a:avLst/>
            </a:prstGeom>
            <a:ln w="19050">
              <a:solidFill>
                <a:srgbClr val="6767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5604758" y="3012504"/>
              <a:ext cx="827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676767"/>
                  </a:solidFill>
                </a:rPr>
                <a:t>Manage </a:t>
              </a:r>
            </a:p>
            <a:p>
              <a:r>
                <a:rPr lang="en-US" sz="1400" b="1" dirty="0">
                  <a:solidFill>
                    <a:srgbClr val="676767"/>
                  </a:solidFill>
                </a:rPr>
                <a:t>mark</a:t>
              </a:r>
            </a:p>
          </p:txBody>
        </p:sp>
        <p:cxnSp>
          <p:nvCxnSpPr>
            <p:cNvPr id="59" name="Straight Connector 58"/>
            <p:cNvCxnSpPr>
              <a:cxnSpLocks/>
            </p:cNvCxnSpPr>
            <p:nvPr/>
          </p:nvCxnSpPr>
          <p:spPr>
            <a:xfrm flipH="1" flipV="1">
              <a:off x="6412858" y="3274114"/>
              <a:ext cx="1080203" cy="222365"/>
            </a:xfrm>
            <a:prstGeom prst="line">
              <a:avLst/>
            </a:prstGeom>
            <a:ln w="19050">
              <a:solidFill>
                <a:srgbClr val="6767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/>
            <p:cNvSpPr/>
            <p:nvPr/>
          </p:nvSpPr>
          <p:spPr>
            <a:xfrm>
              <a:off x="6055552" y="1579306"/>
              <a:ext cx="1153443" cy="587424"/>
            </a:xfrm>
            <a:prstGeom prst="rect">
              <a:avLst/>
            </a:prstGeom>
            <a:solidFill>
              <a:srgbClr val="6767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Study management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002525" y="5991327"/>
              <a:ext cx="1153443" cy="587424"/>
            </a:xfrm>
            <a:prstGeom prst="rect">
              <a:avLst/>
            </a:prstGeom>
            <a:solidFill>
              <a:srgbClr val="6767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Curriculum management</a:t>
              </a:r>
            </a:p>
          </p:txBody>
        </p:sp>
        <p:cxnSp>
          <p:nvCxnSpPr>
            <p:cNvPr id="66" name="Straight Connector 65"/>
            <p:cNvCxnSpPr>
              <a:cxnSpLocks/>
            </p:cNvCxnSpPr>
            <p:nvPr/>
          </p:nvCxnSpPr>
          <p:spPr>
            <a:xfrm flipH="1">
              <a:off x="6579247" y="3908488"/>
              <a:ext cx="796025" cy="2092364"/>
            </a:xfrm>
            <a:prstGeom prst="line">
              <a:avLst/>
            </a:prstGeom>
            <a:ln w="28575">
              <a:solidFill>
                <a:srgbClr val="6767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71" idx="0"/>
            </p:cNvCxnSpPr>
            <p:nvPr/>
          </p:nvCxnSpPr>
          <p:spPr>
            <a:xfrm flipH="1">
              <a:off x="5908272" y="5156672"/>
              <a:ext cx="994157" cy="423296"/>
            </a:xfrm>
            <a:prstGeom prst="line">
              <a:avLst/>
            </a:prstGeom>
            <a:ln w="19050">
              <a:solidFill>
                <a:srgbClr val="6767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5294738" y="5579968"/>
              <a:ext cx="12270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676767"/>
                  </a:solidFill>
                </a:rPr>
                <a:t>Manage exam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7145191" y="4639430"/>
              <a:ext cx="1298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676767"/>
                  </a:solidFill>
                </a:rPr>
                <a:t>Manage lesson</a:t>
              </a:r>
            </a:p>
          </p:txBody>
        </p:sp>
        <p:cxnSp>
          <p:nvCxnSpPr>
            <p:cNvPr id="74" name="Straight Connector 73"/>
            <p:cNvCxnSpPr>
              <a:stCxn id="73" idx="0"/>
            </p:cNvCxnSpPr>
            <p:nvPr/>
          </p:nvCxnSpPr>
          <p:spPr>
            <a:xfrm flipH="1" flipV="1">
              <a:off x="7242321" y="4235348"/>
              <a:ext cx="552086" cy="404082"/>
            </a:xfrm>
            <a:prstGeom prst="line">
              <a:avLst/>
            </a:prstGeom>
            <a:ln w="19050">
              <a:solidFill>
                <a:srgbClr val="6767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6042996" y="4390397"/>
              <a:ext cx="9701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676767"/>
                  </a:solidFill>
                </a:rPr>
                <a:t>Import </a:t>
              </a:r>
            </a:p>
            <a:p>
              <a:r>
                <a:rPr lang="en-US" sz="1400" dirty="0">
                  <a:solidFill>
                    <a:srgbClr val="676767"/>
                  </a:solidFill>
                </a:rPr>
                <a:t>curriculum</a:t>
              </a:r>
            </a:p>
          </p:txBody>
        </p:sp>
        <p:cxnSp>
          <p:nvCxnSpPr>
            <p:cNvPr id="89" name="Straight Connector 88"/>
            <p:cNvCxnSpPr>
              <a:endCxn id="85" idx="0"/>
            </p:cNvCxnSpPr>
            <p:nvPr/>
          </p:nvCxnSpPr>
          <p:spPr>
            <a:xfrm flipH="1">
              <a:off x="6528065" y="4104861"/>
              <a:ext cx="781578" cy="285536"/>
            </a:xfrm>
            <a:prstGeom prst="line">
              <a:avLst/>
            </a:prstGeom>
            <a:ln>
              <a:solidFill>
                <a:srgbClr val="6767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1527291" y="2762242"/>
              <a:ext cx="1153443" cy="587424"/>
            </a:xfrm>
            <a:prstGeom prst="rect">
              <a:avLst/>
            </a:prstGeom>
            <a:solidFill>
              <a:srgbClr val="4855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News management</a:t>
              </a:r>
            </a:p>
          </p:txBody>
        </p:sp>
        <p:cxnSp>
          <p:nvCxnSpPr>
            <p:cNvPr id="92" name="Straight Connector 91"/>
            <p:cNvCxnSpPr>
              <a:cxnSpLocks/>
            </p:cNvCxnSpPr>
            <p:nvPr/>
          </p:nvCxnSpPr>
          <p:spPr>
            <a:xfrm>
              <a:off x="2104013" y="3336966"/>
              <a:ext cx="351646" cy="572388"/>
            </a:xfrm>
            <a:prstGeom prst="line">
              <a:avLst/>
            </a:prstGeom>
            <a:ln w="28575">
              <a:solidFill>
                <a:srgbClr val="4855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/>
            <p:cNvSpPr/>
            <p:nvPr/>
          </p:nvSpPr>
          <p:spPr>
            <a:xfrm>
              <a:off x="3510045" y="5831357"/>
              <a:ext cx="1153443" cy="587424"/>
            </a:xfrm>
            <a:prstGeom prst="rect">
              <a:avLst/>
            </a:prstGeom>
            <a:solidFill>
              <a:srgbClr val="5D6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Batch management</a:t>
              </a:r>
            </a:p>
          </p:txBody>
        </p:sp>
        <p:cxnSp>
          <p:nvCxnSpPr>
            <p:cNvPr id="104" name="Straight Connector 103"/>
            <p:cNvCxnSpPr>
              <a:stCxn id="99" idx="0"/>
            </p:cNvCxnSpPr>
            <p:nvPr/>
          </p:nvCxnSpPr>
          <p:spPr>
            <a:xfrm flipV="1">
              <a:off x="4086767" y="3895241"/>
              <a:ext cx="416050" cy="1936116"/>
            </a:xfrm>
            <a:prstGeom prst="line">
              <a:avLst/>
            </a:prstGeom>
            <a:ln w="28575">
              <a:solidFill>
                <a:srgbClr val="6767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/>
            <p:cNvSpPr txBox="1"/>
            <p:nvPr/>
          </p:nvSpPr>
          <p:spPr>
            <a:xfrm>
              <a:off x="1831814" y="5209405"/>
              <a:ext cx="13989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5D6167"/>
                  </a:solidFill>
                </a:rPr>
                <a:t>Manage student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4535422" y="4982036"/>
              <a:ext cx="11798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5D6167"/>
                  </a:solidFill>
                </a:rPr>
                <a:t>Manage class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8025703" y="5387751"/>
              <a:ext cx="13753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7C7367"/>
                  </a:solidFill>
                </a:rPr>
                <a:t>Manage holiday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6378083" y="2738168"/>
              <a:ext cx="4860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676767"/>
                  </a:solidFill>
                </a:rPr>
                <a:t>Add</a:t>
              </a:r>
            </a:p>
          </p:txBody>
        </p:sp>
        <p:cxnSp>
          <p:nvCxnSpPr>
            <p:cNvPr id="124" name="Straight Connector 123"/>
            <p:cNvCxnSpPr>
              <a:stCxn id="123" idx="2"/>
            </p:cNvCxnSpPr>
            <p:nvPr/>
          </p:nvCxnSpPr>
          <p:spPr>
            <a:xfrm>
              <a:off x="6621098" y="3045945"/>
              <a:ext cx="243015" cy="320047"/>
            </a:xfrm>
            <a:prstGeom prst="line">
              <a:avLst/>
            </a:prstGeom>
            <a:ln>
              <a:solidFill>
                <a:srgbClr val="6767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/>
            <p:cNvSpPr txBox="1"/>
            <p:nvPr/>
          </p:nvSpPr>
          <p:spPr>
            <a:xfrm>
              <a:off x="6397820" y="3549438"/>
              <a:ext cx="10486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676767"/>
                  </a:solidFill>
                </a:rPr>
                <a:t>View report</a:t>
              </a:r>
            </a:p>
          </p:txBody>
        </p:sp>
        <p:cxnSp>
          <p:nvCxnSpPr>
            <p:cNvPr id="129" name="Straight Connector 128"/>
            <p:cNvCxnSpPr>
              <a:stCxn id="128" idx="0"/>
            </p:cNvCxnSpPr>
            <p:nvPr/>
          </p:nvCxnSpPr>
          <p:spPr>
            <a:xfrm flipV="1">
              <a:off x="6922130" y="3436523"/>
              <a:ext cx="266398" cy="112915"/>
            </a:xfrm>
            <a:prstGeom prst="line">
              <a:avLst/>
            </a:prstGeom>
            <a:ln>
              <a:solidFill>
                <a:srgbClr val="6767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/>
            <p:cNvSpPr txBox="1"/>
            <p:nvPr/>
          </p:nvSpPr>
          <p:spPr>
            <a:xfrm>
              <a:off x="7939864" y="3101852"/>
              <a:ext cx="13785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676767"/>
                  </a:solidFill>
                </a:rPr>
                <a:t>Take attendance</a:t>
              </a:r>
            </a:p>
          </p:txBody>
        </p:sp>
        <p:cxnSp>
          <p:nvCxnSpPr>
            <p:cNvPr id="134" name="Straight Connector 133"/>
            <p:cNvCxnSpPr>
              <a:stCxn id="133" idx="0"/>
            </p:cNvCxnSpPr>
            <p:nvPr/>
          </p:nvCxnSpPr>
          <p:spPr>
            <a:xfrm flipH="1" flipV="1">
              <a:off x="7885169" y="3014466"/>
              <a:ext cx="743987" cy="87386"/>
            </a:xfrm>
            <a:prstGeom prst="line">
              <a:avLst/>
            </a:prstGeom>
            <a:ln>
              <a:solidFill>
                <a:srgbClr val="6767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TextBox 136"/>
            <p:cNvSpPr txBox="1"/>
            <p:nvPr/>
          </p:nvSpPr>
          <p:spPr>
            <a:xfrm>
              <a:off x="7188528" y="2260742"/>
              <a:ext cx="6471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676767"/>
                  </a:solidFill>
                </a:rPr>
                <a:t>View</a:t>
              </a:r>
            </a:p>
            <a:p>
              <a:r>
                <a:rPr lang="en-US" sz="1400" dirty="0">
                  <a:solidFill>
                    <a:srgbClr val="676767"/>
                  </a:solidFill>
                </a:rPr>
                <a:t>report</a:t>
              </a:r>
            </a:p>
          </p:txBody>
        </p:sp>
        <p:cxnSp>
          <p:nvCxnSpPr>
            <p:cNvPr id="140" name="Straight Connector 139"/>
            <p:cNvCxnSpPr>
              <a:stCxn id="137" idx="2"/>
            </p:cNvCxnSpPr>
            <p:nvPr/>
          </p:nvCxnSpPr>
          <p:spPr>
            <a:xfrm>
              <a:off x="7512111" y="2783962"/>
              <a:ext cx="110926" cy="328466"/>
            </a:xfrm>
            <a:prstGeom prst="line">
              <a:avLst/>
            </a:prstGeom>
            <a:ln>
              <a:solidFill>
                <a:srgbClr val="6767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8693482" y="5060399"/>
              <a:ext cx="814233" cy="327352"/>
            </a:xfrm>
            <a:prstGeom prst="line">
              <a:avLst/>
            </a:prstGeom>
            <a:ln w="19050">
              <a:solidFill>
                <a:srgbClr val="7C73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TextBox 176"/>
            <p:cNvSpPr txBox="1"/>
            <p:nvPr/>
          </p:nvSpPr>
          <p:spPr>
            <a:xfrm>
              <a:off x="9825854" y="5818345"/>
              <a:ext cx="19727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7C7367"/>
                  </a:solidFill>
                </a:rPr>
                <a:t>Manage room, time slot</a:t>
              </a:r>
            </a:p>
          </p:txBody>
        </p:sp>
        <p:cxnSp>
          <p:nvCxnSpPr>
            <p:cNvPr id="178" name="Straight Connector 177"/>
            <p:cNvCxnSpPr>
              <a:endCxn id="177" idx="1"/>
            </p:cNvCxnSpPr>
            <p:nvPr/>
          </p:nvCxnSpPr>
          <p:spPr>
            <a:xfrm>
              <a:off x="9358069" y="5685882"/>
              <a:ext cx="467785" cy="286352"/>
            </a:xfrm>
            <a:prstGeom prst="line">
              <a:avLst/>
            </a:prstGeom>
            <a:ln w="19050">
              <a:solidFill>
                <a:srgbClr val="7C73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>
              <a:stCxn id="107" idx="3"/>
            </p:cNvCxnSpPr>
            <p:nvPr/>
          </p:nvCxnSpPr>
          <p:spPr>
            <a:xfrm flipV="1">
              <a:off x="3230787" y="4984336"/>
              <a:ext cx="1043037" cy="378958"/>
            </a:xfrm>
            <a:prstGeom prst="line">
              <a:avLst/>
            </a:prstGeom>
            <a:ln w="19050">
              <a:solidFill>
                <a:srgbClr val="6767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>
              <a:endCxn id="109" idx="0"/>
            </p:cNvCxnSpPr>
            <p:nvPr/>
          </p:nvCxnSpPr>
          <p:spPr>
            <a:xfrm>
              <a:off x="4394529" y="4394612"/>
              <a:ext cx="730798" cy="587424"/>
            </a:xfrm>
            <a:prstGeom prst="line">
              <a:avLst/>
            </a:prstGeom>
            <a:ln w="19050">
              <a:solidFill>
                <a:srgbClr val="6767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TextBox 196"/>
            <p:cNvSpPr txBox="1"/>
            <p:nvPr/>
          </p:nvSpPr>
          <p:spPr>
            <a:xfrm>
              <a:off x="2691317" y="4817770"/>
              <a:ext cx="6725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5D6167"/>
                  </a:solidFill>
                </a:rPr>
                <a:t>Search</a:t>
              </a: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3140708" y="5518381"/>
              <a:ext cx="6848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5D6167"/>
                  </a:solidFill>
                </a:rPr>
                <a:t>Import</a:t>
              </a:r>
            </a:p>
          </p:txBody>
        </p:sp>
        <p:cxnSp>
          <p:nvCxnSpPr>
            <p:cNvPr id="201" name="Straight Connector 200"/>
            <p:cNvCxnSpPr>
              <a:stCxn id="197" idx="3"/>
            </p:cNvCxnSpPr>
            <p:nvPr/>
          </p:nvCxnSpPr>
          <p:spPr>
            <a:xfrm>
              <a:off x="3363873" y="4971659"/>
              <a:ext cx="372851" cy="202156"/>
            </a:xfrm>
            <a:prstGeom prst="line">
              <a:avLst/>
            </a:prstGeom>
            <a:ln>
              <a:solidFill>
                <a:srgbClr val="6767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198" idx="0"/>
            </p:cNvCxnSpPr>
            <p:nvPr/>
          </p:nvCxnSpPr>
          <p:spPr>
            <a:xfrm flipV="1">
              <a:off x="3483110" y="5125547"/>
              <a:ext cx="441749" cy="392834"/>
            </a:xfrm>
            <a:prstGeom prst="line">
              <a:avLst/>
            </a:prstGeom>
            <a:ln>
              <a:solidFill>
                <a:srgbClr val="6767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Rectangle 207"/>
            <p:cNvSpPr/>
            <p:nvPr/>
          </p:nvSpPr>
          <p:spPr>
            <a:xfrm>
              <a:off x="786131" y="4663494"/>
              <a:ext cx="1153443" cy="587424"/>
            </a:xfrm>
            <a:prstGeom prst="rect">
              <a:avLst/>
            </a:prstGeom>
            <a:solidFill>
              <a:srgbClr val="4855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Event management</a:t>
              </a: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3457521" y="1713319"/>
              <a:ext cx="1153443" cy="587424"/>
            </a:xfrm>
            <a:prstGeom prst="rect">
              <a:avLst/>
            </a:prstGeom>
            <a:solidFill>
              <a:srgbClr val="5D6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Teacher management</a:t>
              </a:r>
            </a:p>
          </p:txBody>
        </p:sp>
        <p:cxnSp>
          <p:nvCxnSpPr>
            <p:cNvPr id="210" name="Straight Connector 209"/>
            <p:cNvCxnSpPr>
              <a:stCxn id="209" idx="2"/>
            </p:cNvCxnSpPr>
            <p:nvPr/>
          </p:nvCxnSpPr>
          <p:spPr>
            <a:xfrm>
              <a:off x="4034243" y="2300743"/>
              <a:ext cx="1091084" cy="1621311"/>
            </a:xfrm>
            <a:prstGeom prst="line">
              <a:avLst/>
            </a:prstGeom>
            <a:ln w="28575">
              <a:solidFill>
                <a:srgbClr val="5D6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>
              <a:stCxn id="208" idx="0"/>
            </p:cNvCxnSpPr>
            <p:nvPr/>
          </p:nvCxnSpPr>
          <p:spPr>
            <a:xfrm flipV="1">
              <a:off x="1362853" y="3906157"/>
              <a:ext cx="708779" cy="757337"/>
            </a:xfrm>
            <a:prstGeom prst="line">
              <a:avLst/>
            </a:prstGeom>
            <a:ln w="28575">
              <a:solidFill>
                <a:srgbClr val="4855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TextBox 215"/>
            <p:cNvSpPr txBox="1"/>
            <p:nvPr/>
          </p:nvSpPr>
          <p:spPr>
            <a:xfrm>
              <a:off x="4592170" y="2378459"/>
              <a:ext cx="4780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5D6167"/>
                  </a:solidFill>
                </a:rPr>
                <a:t>Add</a:t>
              </a:r>
            </a:p>
          </p:txBody>
        </p:sp>
        <p:cxnSp>
          <p:nvCxnSpPr>
            <p:cNvPr id="217" name="Straight Connector 216"/>
            <p:cNvCxnSpPr>
              <a:stCxn id="216" idx="2"/>
            </p:cNvCxnSpPr>
            <p:nvPr/>
          </p:nvCxnSpPr>
          <p:spPr>
            <a:xfrm flipH="1">
              <a:off x="4603817" y="2686236"/>
              <a:ext cx="227361" cy="472558"/>
            </a:xfrm>
            <a:prstGeom prst="line">
              <a:avLst/>
            </a:prstGeom>
            <a:ln w="3175">
              <a:solidFill>
                <a:srgbClr val="5D6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/>
            <p:cNvSpPr txBox="1"/>
            <p:nvPr/>
          </p:nvSpPr>
          <p:spPr>
            <a:xfrm>
              <a:off x="3734672" y="3397678"/>
              <a:ext cx="5460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5D6167"/>
                  </a:solidFill>
                </a:rPr>
                <a:t>View</a:t>
              </a:r>
            </a:p>
          </p:txBody>
        </p:sp>
        <p:cxnSp>
          <p:nvCxnSpPr>
            <p:cNvPr id="221" name="Straight Connector 220"/>
            <p:cNvCxnSpPr>
              <a:stCxn id="220" idx="3"/>
            </p:cNvCxnSpPr>
            <p:nvPr/>
          </p:nvCxnSpPr>
          <p:spPr>
            <a:xfrm flipV="1">
              <a:off x="4280719" y="3486215"/>
              <a:ext cx="539167" cy="65352"/>
            </a:xfrm>
            <a:prstGeom prst="line">
              <a:avLst/>
            </a:prstGeom>
            <a:ln w="3175">
              <a:solidFill>
                <a:srgbClr val="5D6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TextBox 225"/>
            <p:cNvSpPr txBox="1"/>
            <p:nvPr/>
          </p:nvSpPr>
          <p:spPr>
            <a:xfrm>
              <a:off x="3628474" y="2882555"/>
              <a:ext cx="7065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5D6167"/>
                  </a:solidFill>
                </a:rPr>
                <a:t>Modify</a:t>
              </a:r>
            </a:p>
          </p:txBody>
        </p:sp>
        <p:cxnSp>
          <p:nvCxnSpPr>
            <p:cNvPr id="227" name="Straight Connector 226"/>
            <p:cNvCxnSpPr>
              <a:stCxn id="226" idx="3"/>
            </p:cNvCxnSpPr>
            <p:nvPr/>
          </p:nvCxnSpPr>
          <p:spPr>
            <a:xfrm flipV="1">
              <a:off x="4335014" y="3025806"/>
              <a:ext cx="167803" cy="10638"/>
            </a:xfrm>
            <a:prstGeom prst="line">
              <a:avLst/>
            </a:prstGeom>
            <a:ln w="3175">
              <a:solidFill>
                <a:srgbClr val="5D6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TextBox 229"/>
            <p:cNvSpPr txBox="1"/>
            <p:nvPr/>
          </p:nvSpPr>
          <p:spPr>
            <a:xfrm>
              <a:off x="4813261" y="2749059"/>
              <a:ext cx="7200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5D6167"/>
                  </a:solidFill>
                </a:rPr>
                <a:t>Disable</a:t>
              </a:r>
            </a:p>
          </p:txBody>
        </p:sp>
        <p:cxnSp>
          <p:nvCxnSpPr>
            <p:cNvPr id="231" name="Straight Connector 230"/>
            <p:cNvCxnSpPr>
              <a:stCxn id="230" idx="2"/>
            </p:cNvCxnSpPr>
            <p:nvPr/>
          </p:nvCxnSpPr>
          <p:spPr>
            <a:xfrm flipH="1">
              <a:off x="4907461" y="3056836"/>
              <a:ext cx="265835" cy="559166"/>
            </a:xfrm>
            <a:prstGeom prst="line">
              <a:avLst/>
            </a:prstGeom>
            <a:ln w="3175">
              <a:solidFill>
                <a:srgbClr val="5D61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>
              <a:stCxn id="238" idx="3"/>
            </p:cNvCxnSpPr>
            <p:nvPr/>
          </p:nvCxnSpPr>
          <p:spPr>
            <a:xfrm>
              <a:off x="1477317" y="4196395"/>
              <a:ext cx="288915" cy="27864"/>
            </a:xfrm>
            <a:prstGeom prst="line">
              <a:avLst/>
            </a:prstGeom>
            <a:ln w="9525">
              <a:solidFill>
                <a:srgbClr val="4855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TextBox 237"/>
            <p:cNvSpPr txBox="1"/>
            <p:nvPr/>
          </p:nvSpPr>
          <p:spPr>
            <a:xfrm>
              <a:off x="601180" y="4042506"/>
              <a:ext cx="8761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5D6167"/>
                  </a:solidFill>
                </a:rPr>
                <a:t>Feedback</a:t>
              </a:r>
            </a:p>
          </p:txBody>
        </p:sp>
        <p:cxnSp>
          <p:nvCxnSpPr>
            <p:cNvPr id="10" name="Straight Connector 9"/>
            <p:cNvCxnSpPr>
              <a:stCxn id="6" idx="2"/>
            </p:cNvCxnSpPr>
            <p:nvPr/>
          </p:nvCxnSpPr>
          <p:spPr>
            <a:xfrm flipH="1" flipV="1">
              <a:off x="965200" y="3906157"/>
              <a:ext cx="9152835" cy="4891"/>
            </a:xfrm>
            <a:prstGeom prst="line">
              <a:avLst/>
            </a:prstGeom>
            <a:ln w="28575">
              <a:solidFill>
                <a:srgbClr val="7C73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5047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 animBg="1"/>
      <p:bldP spid="24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Straight Connector 80"/>
          <p:cNvCxnSpPr/>
          <p:nvPr/>
        </p:nvCxnSpPr>
        <p:spPr>
          <a:xfrm flipH="1">
            <a:off x="8316097" y="3290063"/>
            <a:ext cx="469558" cy="4572000"/>
          </a:xfrm>
          <a:prstGeom prst="line">
            <a:avLst/>
          </a:prstGeom>
          <a:ln w="28575">
            <a:solidFill>
              <a:srgbClr val="926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7500551" y="3237510"/>
            <a:ext cx="815546" cy="4566174"/>
          </a:xfrm>
          <a:prstGeom prst="line">
            <a:avLst/>
          </a:prstGeom>
          <a:ln w="28575">
            <a:solidFill>
              <a:srgbClr val="926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5577056" y="4142436"/>
            <a:ext cx="538769" cy="3269812"/>
          </a:xfrm>
          <a:prstGeom prst="line">
            <a:avLst/>
          </a:prstGeom>
          <a:ln w="28575">
            <a:solidFill>
              <a:srgbClr val="926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Up Arrow 20"/>
          <p:cNvSpPr/>
          <p:nvPr/>
        </p:nvSpPr>
        <p:spPr>
          <a:xfrm>
            <a:off x="4797289" y="3918474"/>
            <a:ext cx="3136542" cy="2949409"/>
          </a:xfrm>
          <a:prstGeom prst="upArrow">
            <a:avLst/>
          </a:prstGeom>
          <a:solidFill>
            <a:srgbClr val="485567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/>
          <p:nvPr/>
        </p:nvCxnSpPr>
        <p:spPr>
          <a:xfrm>
            <a:off x="6993307" y="4641751"/>
            <a:ext cx="321894" cy="2550811"/>
          </a:xfrm>
          <a:prstGeom prst="line">
            <a:avLst/>
          </a:prstGeom>
          <a:ln w="28575">
            <a:solidFill>
              <a:srgbClr val="926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4502484" y="2805292"/>
            <a:ext cx="1158351" cy="4082470"/>
          </a:xfrm>
          <a:prstGeom prst="line">
            <a:avLst/>
          </a:prstGeom>
          <a:ln w="28575">
            <a:solidFill>
              <a:srgbClr val="926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2054996" y="3842274"/>
            <a:ext cx="1909061" cy="3024186"/>
          </a:xfrm>
          <a:prstGeom prst="line">
            <a:avLst/>
          </a:prstGeom>
          <a:ln w="28575">
            <a:solidFill>
              <a:srgbClr val="926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4103783" y="2805292"/>
            <a:ext cx="741590" cy="4061168"/>
          </a:xfrm>
          <a:prstGeom prst="line">
            <a:avLst/>
          </a:prstGeom>
          <a:ln w="28575">
            <a:solidFill>
              <a:srgbClr val="926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9" idx="0"/>
          </p:cNvCxnSpPr>
          <p:nvPr/>
        </p:nvCxnSpPr>
        <p:spPr>
          <a:xfrm>
            <a:off x="3811657" y="3689873"/>
            <a:ext cx="676769" cy="3197889"/>
          </a:xfrm>
          <a:prstGeom prst="line">
            <a:avLst/>
          </a:prstGeom>
          <a:ln w="28575">
            <a:solidFill>
              <a:srgbClr val="926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Up Arrow 21"/>
          <p:cNvSpPr/>
          <p:nvPr/>
        </p:nvSpPr>
        <p:spPr>
          <a:xfrm>
            <a:off x="6542151" y="2626388"/>
            <a:ext cx="3136542" cy="4576514"/>
          </a:xfrm>
          <a:prstGeom prst="upArrow">
            <a:avLst/>
          </a:prstGeom>
          <a:solidFill>
            <a:srgbClr val="1F3C67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Terminator 24"/>
          <p:cNvSpPr/>
          <p:nvPr/>
        </p:nvSpPr>
        <p:spPr>
          <a:xfrm>
            <a:off x="9982200" y="3711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5" descr="Tập tin:Logo Trường Đại học FPT.svg – Wikipedia tiếng Việ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7" y="107827"/>
            <a:ext cx="1715747" cy="66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49" y="6201694"/>
            <a:ext cx="671477" cy="6523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83" y="5442393"/>
            <a:ext cx="1042035" cy="1012384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10755775" y="-700737"/>
            <a:ext cx="2286000" cy="2286000"/>
          </a:xfrm>
          <a:prstGeom prst="ellipse">
            <a:avLst/>
          </a:prstGeom>
          <a:solidFill>
            <a:srgbClr val="EC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Terminator 18"/>
          <p:cNvSpPr/>
          <p:nvPr/>
        </p:nvSpPr>
        <p:spPr>
          <a:xfrm>
            <a:off x="8507392" y="369005"/>
            <a:ext cx="3044142" cy="659757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lgerian" panose="04020705040A02060702" pitchFamily="82" charset="0"/>
              </a:rPr>
              <a:t>Project overview</a:t>
            </a:r>
          </a:p>
        </p:txBody>
      </p:sp>
      <p:sp>
        <p:nvSpPr>
          <p:cNvPr id="24" name="Flowchart: Terminator 23"/>
          <p:cNvSpPr/>
          <p:nvPr/>
        </p:nvSpPr>
        <p:spPr>
          <a:xfrm>
            <a:off x="10445188" y="889398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/>
          <p:cNvSpPr/>
          <p:nvPr/>
        </p:nvSpPr>
        <p:spPr>
          <a:xfrm>
            <a:off x="2673626" y="3689873"/>
            <a:ext cx="2276061" cy="3439641"/>
          </a:xfrm>
          <a:prstGeom prst="upArrow">
            <a:avLst/>
          </a:prstGeom>
          <a:solidFill>
            <a:srgbClr val="7C7367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9" idx="0"/>
          </p:cNvCxnSpPr>
          <p:nvPr/>
        </p:nvCxnSpPr>
        <p:spPr>
          <a:xfrm flipH="1">
            <a:off x="2847563" y="3689873"/>
            <a:ext cx="964094" cy="3176587"/>
          </a:xfrm>
          <a:prstGeom prst="line">
            <a:avLst/>
          </a:prstGeom>
          <a:ln w="28575">
            <a:solidFill>
              <a:schemeClr val="accent4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3667995" y="3842274"/>
            <a:ext cx="296062" cy="3045488"/>
          </a:xfrm>
          <a:prstGeom prst="line">
            <a:avLst/>
          </a:prstGeom>
          <a:ln w="28575">
            <a:solidFill>
              <a:schemeClr val="accent4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Up Arrow 16"/>
          <p:cNvSpPr/>
          <p:nvPr/>
        </p:nvSpPr>
        <p:spPr>
          <a:xfrm>
            <a:off x="3935896" y="2417042"/>
            <a:ext cx="2626334" cy="4712472"/>
          </a:xfrm>
          <a:prstGeom prst="upArrow">
            <a:avLst/>
          </a:prstGeom>
          <a:solidFill>
            <a:srgbClr val="5D6167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>
            <a:off x="4845373" y="2805292"/>
            <a:ext cx="1235517" cy="4082470"/>
          </a:xfrm>
          <a:prstGeom prst="line">
            <a:avLst/>
          </a:prstGeom>
          <a:ln w="28575">
            <a:solidFill>
              <a:schemeClr val="accent4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660835" y="2805292"/>
            <a:ext cx="572455" cy="4234870"/>
          </a:xfrm>
          <a:prstGeom prst="line">
            <a:avLst/>
          </a:prstGeom>
          <a:ln w="28575">
            <a:solidFill>
              <a:schemeClr val="accent4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6122096" y="4142436"/>
            <a:ext cx="579860" cy="2745326"/>
          </a:xfrm>
          <a:prstGeom prst="line">
            <a:avLst/>
          </a:prstGeom>
          <a:ln w="28575">
            <a:solidFill>
              <a:schemeClr val="accent4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Up Arrow 19"/>
          <p:cNvSpPr/>
          <p:nvPr/>
        </p:nvSpPr>
        <p:spPr>
          <a:xfrm>
            <a:off x="6199159" y="4405491"/>
            <a:ext cx="1116042" cy="2482271"/>
          </a:xfrm>
          <a:prstGeom prst="upArrow">
            <a:avLst/>
          </a:prstGeom>
          <a:solidFill>
            <a:srgbClr val="676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 flipH="1">
            <a:off x="6463260" y="4641751"/>
            <a:ext cx="530047" cy="2487764"/>
          </a:xfrm>
          <a:prstGeom prst="line">
            <a:avLst/>
          </a:prstGeom>
          <a:ln w="28575">
            <a:solidFill>
              <a:schemeClr val="accent4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7500551" y="3237510"/>
            <a:ext cx="2178142" cy="4300151"/>
          </a:xfrm>
          <a:prstGeom prst="line">
            <a:avLst/>
          </a:prstGeom>
          <a:ln w="28575">
            <a:solidFill>
              <a:schemeClr val="accent4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7500551" y="3336364"/>
            <a:ext cx="1285103" cy="4477660"/>
          </a:xfrm>
          <a:prstGeom prst="line">
            <a:avLst/>
          </a:prstGeom>
          <a:ln w="28575">
            <a:solidFill>
              <a:schemeClr val="accent4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65" name="Group 164"/>
          <p:cNvGrpSpPr/>
          <p:nvPr/>
        </p:nvGrpSpPr>
        <p:grpSpPr>
          <a:xfrm>
            <a:off x="2641384" y="1934135"/>
            <a:ext cx="1828800" cy="1314375"/>
            <a:chOff x="2641384" y="1934135"/>
            <a:chExt cx="1828800" cy="1314375"/>
          </a:xfrm>
        </p:grpSpPr>
        <p:sp>
          <p:nvSpPr>
            <p:cNvPr id="117" name="Rounded Rectangle 116"/>
            <p:cNvSpPr/>
            <p:nvPr/>
          </p:nvSpPr>
          <p:spPr>
            <a:xfrm>
              <a:off x="2641384" y="2334110"/>
              <a:ext cx="1828800" cy="914400"/>
            </a:xfrm>
            <a:prstGeom prst="roundRect">
              <a:avLst/>
            </a:prstGeom>
            <a:solidFill>
              <a:srgbClr val="6767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 offline support</a:t>
              </a:r>
            </a:p>
          </p:txBody>
        </p:sp>
        <p:sp>
          <p:nvSpPr>
            <p:cNvPr id="145" name="Oval 144"/>
            <p:cNvSpPr/>
            <p:nvPr/>
          </p:nvSpPr>
          <p:spPr>
            <a:xfrm>
              <a:off x="3723909" y="1934135"/>
              <a:ext cx="516614" cy="5384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-181460" y="2049352"/>
            <a:ext cx="2117587" cy="1658488"/>
            <a:chOff x="-181460" y="2049352"/>
            <a:chExt cx="2117587" cy="1658488"/>
          </a:xfrm>
        </p:grpSpPr>
        <p:sp>
          <p:nvSpPr>
            <p:cNvPr id="118" name="Rounded Rectangle 117"/>
            <p:cNvSpPr/>
            <p:nvPr/>
          </p:nvSpPr>
          <p:spPr>
            <a:xfrm>
              <a:off x="107327" y="2334110"/>
              <a:ext cx="1828800" cy="914400"/>
            </a:xfrm>
            <a:prstGeom prst="roundRect">
              <a:avLst/>
            </a:prstGeom>
            <a:solidFill>
              <a:srgbClr val="7C73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 mobile application support</a:t>
              </a:r>
            </a:p>
          </p:txBody>
        </p:sp>
        <p:sp>
          <p:nvSpPr>
            <p:cNvPr id="148" name="Oval 147"/>
            <p:cNvSpPr/>
            <p:nvPr/>
          </p:nvSpPr>
          <p:spPr>
            <a:xfrm>
              <a:off x="-181460" y="2049352"/>
              <a:ext cx="516614" cy="5384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158127" y="3169360"/>
              <a:ext cx="516614" cy="5384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5175441" y="2334110"/>
            <a:ext cx="1828800" cy="1345980"/>
            <a:chOff x="5175441" y="2334110"/>
            <a:chExt cx="1828800" cy="1345980"/>
          </a:xfrm>
        </p:grpSpPr>
        <p:sp>
          <p:nvSpPr>
            <p:cNvPr id="116" name="Rounded Rectangle 115"/>
            <p:cNvSpPr/>
            <p:nvPr/>
          </p:nvSpPr>
          <p:spPr>
            <a:xfrm>
              <a:off x="5175441" y="2334110"/>
              <a:ext cx="1828800" cy="914400"/>
            </a:xfrm>
            <a:prstGeom prst="roundRect">
              <a:avLst/>
            </a:prstGeom>
            <a:solidFill>
              <a:srgbClr val="5D6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Lack of personalization</a:t>
              </a:r>
            </a:p>
          </p:txBody>
        </p:sp>
        <p:sp>
          <p:nvSpPr>
            <p:cNvPr id="151" name="Oval 150"/>
            <p:cNvSpPr/>
            <p:nvPr/>
          </p:nvSpPr>
          <p:spPr>
            <a:xfrm>
              <a:off x="6025537" y="3141610"/>
              <a:ext cx="516614" cy="5384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7709498" y="2184862"/>
            <a:ext cx="2057975" cy="1386294"/>
            <a:chOff x="7709498" y="2184862"/>
            <a:chExt cx="2057975" cy="1386294"/>
          </a:xfrm>
        </p:grpSpPr>
        <p:sp>
          <p:nvSpPr>
            <p:cNvPr id="115" name="Rounded Rectangle 114"/>
            <p:cNvSpPr/>
            <p:nvPr/>
          </p:nvSpPr>
          <p:spPr>
            <a:xfrm>
              <a:off x="7709498" y="2334110"/>
              <a:ext cx="1828800" cy="914400"/>
            </a:xfrm>
            <a:prstGeom prst="roundRect">
              <a:avLst/>
            </a:prstGeom>
            <a:solidFill>
              <a:srgbClr val="4855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 disabilities support</a:t>
              </a:r>
            </a:p>
          </p:txBody>
        </p:sp>
        <p:sp>
          <p:nvSpPr>
            <p:cNvPr id="154" name="Oval 153"/>
            <p:cNvSpPr/>
            <p:nvPr/>
          </p:nvSpPr>
          <p:spPr>
            <a:xfrm>
              <a:off x="8973447" y="3164991"/>
              <a:ext cx="348136" cy="4061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9419337" y="2184862"/>
              <a:ext cx="348136" cy="4061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7967936" y="2990030"/>
              <a:ext cx="120081" cy="115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10243557" y="2334110"/>
            <a:ext cx="2079837" cy="1296384"/>
            <a:chOff x="10243557" y="2334110"/>
            <a:chExt cx="2079837" cy="1296384"/>
          </a:xfrm>
        </p:grpSpPr>
        <p:sp>
          <p:nvSpPr>
            <p:cNvPr id="114" name="Rounded Rectangle 113"/>
            <p:cNvSpPr/>
            <p:nvPr/>
          </p:nvSpPr>
          <p:spPr>
            <a:xfrm>
              <a:off x="10243557" y="2334110"/>
              <a:ext cx="1828800" cy="914400"/>
            </a:xfrm>
            <a:prstGeom prst="roundRect">
              <a:avLst/>
            </a:prstGeom>
            <a:solidFill>
              <a:srgbClr val="1F3C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 personal notes support</a:t>
              </a:r>
            </a:p>
          </p:txBody>
        </p:sp>
        <p:sp>
          <p:nvSpPr>
            <p:cNvPr id="160" name="Oval 159"/>
            <p:cNvSpPr/>
            <p:nvPr/>
          </p:nvSpPr>
          <p:spPr>
            <a:xfrm>
              <a:off x="11788439" y="3105151"/>
              <a:ext cx="534955" cy="5253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107327" y="947482"/>
            <a:ext cx="2507990" cy="1048350"/>
            <a:chOff x="107327" y="947482"/>
            <a:chExt cx="2507990" cy="1048350"/>
          </a:xfrm>
        </p:grpSpPr>
        <p:sp>
          <p:nvSpPr>
            <p:cNvPr id="11" name="Rounded Rectangle 10"/>
            <p:cNvSpPr/>
            <p:nvPr/>
          </p:nvSpPr>
          <p:spPr>
            <a:xfrm>
              <a:off x="107327" y="1122106"/>
              <a:ext cx="2447030" cy="457200"/>
            </a:xfrm>
            <a:prstGeom prst="roundRect">
              <a:avLst>
                <a:gd name="adj" fmla="val 50000"/>
              </a:avLst>
            </a:prstGeom>
            <a:solidFill>
              <a:srgbClr val="7C736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Limitation</a:t>
              </a:r>
            </a:p>
          </p:txBody>
        </p:sp>
        <p:sp>
          <p:nvSpPr>
            <p:cNvPr id="161" name="Oval 160"/>
            <p:cNvSpPr/>
            <p:nvPr/>
          </p:nvSpPr>
          <p:spPr>
            <a:xfrm>
              <a:off x="2080362" y="1470489"/>
              <a:ext cx="534955" cy="5253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>
              <a:off x="365634" y="947482"/>
              <a:ext cx="282968" cy="2306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ounded Rectangle 10">
            <a:extLst>
              <a:ext uri="{FF2B5EF4-FFF2-40B4-BE49-F238E27FC236}">
                <a16:creationId xmlns:a16="http://schemas.microsoft.com/office/drawing/2014/main" id="{BA5F237A-73FF-1015-522A-BFC6C65A8C71}"/>
              </a:ext>
            </a:extLst>
          </p:cNvPr>
          <p:cNvSpPr>
            <a:spLocks noChangeAspect="1"/>
          </p:cNvSpPr>
          <p:nvPr/>
        </p:nvSpPr>
        <p:spPr>
          <a:xfrm>
            <a:off x="4157270" y="-5656585"/>
            <a:ext cx="3877460" cy="3657600"/>
          </a:xfrm>
          <a:prstGeom prst="roundRect">
            <a:avLst/>
          </a:prstGeom>
          <a:solidFill>
            <a:srgbClr val="1F3C67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Development Model</a:t>
            </a:r>
          </a:p>
        </p:txBody>
      </p:sp>
      <p:sp>
        <p:nvSpPr>
          <p:cNvPr id="3" name="Rounded Rectangle 36">
            <a:extLst>
              <a:ext uri="{FF2B5EF4-FFF2-40B4-BE49-F238E27FC236}">
                <a16:creationId xmlns:a16="http://schemas.microsoft.com/office/drawing/2014/main" id="{CCE3FC31-AAC5-0D38-F258-AC9BFF8974B6}"/>
              </a:ext>
            </a:extLst>
          </p:cNvPr>
          <p:cNvSpPr>
            <a:spLocks noChangeAspect="1"/>
          </p:cNvSpPr>
          <p:nvPr/>
        </p:nvSpPr>
        <p:spPr>
          <a:xfrm>
            <a:off x="-5623337" y="1965978"/>
            <a:ext cx="3877460" cy="3657600"/>
          </a:xfrm>
          <a:prstGeom prst="roundRect">
            <a:avLst/>
          </a:prstGeom>
          <a:solidFill>
            <a:srgbClr val="3E4E67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Project Risks</a:t>
            </a:r>
          </a:p>
        </p:txBody>
      </p:sp>
      <p:sp>
        <p:nvSpPr>
          <p:cNvPr id="6" name="Rounded Rectangle 37">
            <a:extLst>
              <a:ext uri="{FF2B5EF4-FFF2-40B4-BE49-F238E27FC236}">
                <a16:creationId xmlns:a16="http://schemas.microsoft.com/office/drawing/2014/main" id="{7D5C7265-463A-5486-C14B-18605B51630F}"/>
              </a:ext>
            </a:extLst>
          </p:cNvPr>
          <p:cNvSpPr>
            <a:spLocks noChangeAspect="1"/>
          </p:cNvSpPr>
          <p:nvPr/>
        </p:nvSpPr>
        <p:spPr>
          <a:xfrm>
            <a:off x="14699878" y="1965978"/>
            <a:ext cx="3877460" cy="3657600"/>
          </a:xfrm>
          <a:prstGeom prst="roundRect">
            <a:avLst/>
          </a:prstGeom>
          <a:solidFill>
            <a:srgbClr val="485567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Team Structure</a:t>
            </a:r>
          </a:p>
        </p:txBody>
      </p:sp>
      <p:sp>
        <p:nvSpPr>
          <p:cNvPr id="10" name="Rounded Rectangle 40">
            <a:extLst>
              <a:ext uri="{FF2B5EF4-FFF2-40B4-BE49-F238E27FC236}">
                <a16:creationId xmlns:a16="http://schemas.microsoft.com/office/drawing/2014/main" id="{467B6ACC-4197-AAC6-4C43-A6A537F388C7}"/>
              </a:ext>
            </a:extLst>
          </p:cNvPr>
          <p:cNvSpPr>
            <a:spLocks noChangeAspect="1"/>
          </p:cNvSpPr>
          <p:nvPr/>
        </p:nvSpPr>
        <p:spPr>
          <a:xfrm>
            <a:off x="-3877460" y="8461078"/>
            <a:ext cx="3877460" cy="3657600"/>
          </a:xfrm>
          <a:prstGeom prst="roundRect">
            <a:avLst/>
          </a:prstGeom>
          <a:solidFill>
            <a:srgbClr val="676767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100" dirty="0"/>
              <a:t>Tools &amp; Infrastructure</a:t>
            </a:r>
          </a:p>
        </p:txBody>
      </p:sp>
      <p:sp>
        <p:nvSpPr>
          <p:cNvPr id="13" name="Rounded Rectangle 41">
            <a:extLst>
              <a:ext uri="{FF2B5EF4-FFF2-40B4-BE49-F238E27FC236}">
                <a16:creationId xmlns:a16="http://schemas.microsoft.com/office/drawing/2014/main" id="{272893DF-7BB6-2652-A4AD-3276D34E23E7}"/>
              </a:ext>
            </a:extLst>
          </p:cNvPr>
          <p:cNvSpPr>
            <a:spLocks noChangeAspect="1"/>
          </p:cNvSpPr>
          <p:nvPr/>
        </p:nvSpPr>
        <p:spPr>
          <a:xfrm>
            <a:off x="12192697" y="8461078"/>
            <a:ext cx="3877460" cy="3657600"/>
          </a:xfrm>
          <a:prstGeom prst="roundRect">
            <a:avLst/>
          </a:prstGeom>
          <a:solidFill>
            <a:srgbClr val="5D6167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100" dirty="0"/>
              <a:t>Communication Plan</a:t>
            </a:r>
          </a:p>
        </p:txBody>
      </p:sp>
    </p:spTree>
    <p:extLst>
      <p:ext uri="{BB962C8B-B14F-4D97-AF65-F5344CB8AC3E}">
        <p14:creationId xmlns:p14="http://schemas.microsoft.com/office/powerpoint/2010/main" val="3702182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0"/>
                            </p:stCondLst>
                            <p:childTnLst>
                              <p:par>
                                <p:cTn id="8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59259E-6 L -2.08333E-7 0.25 " pathEditMode="relative" rAng="0" ptsTypes="AA">
                                      <p:cBhvr>
                                        <p:cTn id="8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7 L 3.33333E-6 0.25 " pathEditMode="relative" rAng="0" ptsTypes="AA">
                                      <p:cBhvr>
                                        <p:cTn id="8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4.81481E-6 L -4.375E-6 0.25 " pathEditMode="relative" rAng="0" ptsTypes="AA">
                                      <p:cBhvr>
                                        <p:cTn id="8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81481E-6 L 1.25E-6 0.25 " pathEditMode="relative" rAng="0" ptsTypes="AA">
                                      <p:cBhvr>
                                        <p:cTn id="8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59259E-6 L 4.58333E-6 0.25 " pathEditMode="relative" rAng="0" ptsTypes="AA">
                                      <p:cBhvr>
                                        <p:cTn id="9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3.125E-6 0.25 " pathEditMode="relative" rAng="0" ptsTypes="AA">
                                      <p:cBhvr>
                                        <p:cTn id="9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8.33333E-7 0.25 " pathEditMode="relative" rAng="0" ptsTypes="AA">
                                      <p:cBhvr>
                                        <p:cTn id="9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96296E-6 L 3.125E-6 0.25 " pathEditMode="relative" rAng="0" ptsTypes="AA">
                                      <p:cBhvr>
                                        <p:cTn id="9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07407E-6 L -4.16667E-7 0.25 " pathEditMode="relative" rAng="0" ptsTypes="AA">
                                      <p:cBhvr>
                                        <p:cTn id="99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33333E-6 L -1.45833E-6 0.25 " pathEditMode="relative" rAng="0" ptsTypes="AA">
                                      <p:cBhvr>
                                        <p:cTn id="101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85185E-6 L -2.91667E-6 0.25 " pathEditMode="relative" rAng="0" ptsTypes="AA">
                                      <p:cBhvr>
                                        <p:cTn id="103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33333E-6 L 2.70833E-6 0.25 " pathEditMode="relative" rAng="0" ptsTypes="AA">
                                      <p:cBhvr>
                                        <p:cTn id="105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96296E-6 L 1.45833E-6 0.25 " pathEditMode="relative" rAng="0" ptsTypes="AA">
                                      <p:cBhvr>
                                        <p:cTn id="107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81481E-6 L -4.58333E-6 0.25 " pathEditMode="relative" rAng="0" ptsTypes="AA">
                                      <p:cBhvr>
                                        <p:cTn id="109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44444E-6 L -4.79167E-6 0.25 " pathEditMode="relative" rAng="0" ptsTypes="AA">
                                      <p:cBhvr>
                                        <p:cTn id="111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11111E-6 L 2.29167E-6 0.25 " pathEditMode="relative" rAng="0" ptsTypes="AA">
                                      <p:cBhvr>
                                        <p:cTn id="113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96296E-6 L -2.08333E-6 0.25 " pathEditMode="relative" rAng="0" ptsTypes="AA">
                                      <p:cBhvr>
                                        <p:cTn id="115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48148E-6 L 1.25E-6 0.25 " pathEditMode="relative" rAng="0" ptsTypes="AA">
                                      <p:cBhvr>
                                        <p:cTn id="117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11111E-6 L 2.91667E-6 0.25 " pathEditMode="relative" rAng="0" ptsTypes="AA">
                                      <p:cBhvr>
                                        <p:cTn id="119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96296E-6 L 3.125E-6 0.25 " pathEditMode="relative" rAng="0" ptsTypes="AA">
                                      <p:cBhvr>
                                        <p:cTn id="121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59259E-6 L 2.91667E-6 0.25 " pathEditMode="relative" rAng="0" ptsTypes="AA">
                                      <p:cBhvr>
                                        <p:cTn id="12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75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325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375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25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475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 animBg="1"/>
      <p:bldP spid="22" grpId="1" animBg="1"/>
      <p:bldP spid="9" grpId="0" animBg="1"/>
      <p:bldP spid="9" grpId="1" animBg="1"/>
      <p:bldP spid="17" grpId="0" animBg="1"/>
      <p:bldP spid="17" grpId="1" animBg="1"/>
      <p:bldP spid="20" grpId="0" animBg="1"/>
      <p:bldP spid="20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9" t="9417" r="71828" b="63795"/>
          <a:stretch/>
        </p:blipFill>
        <p:spPr>
          <a:xfrm rot="2344370" flipH="1">
            <a:off x="4547835" y="3667421"/>
            <a:ext cx="1421431" cy="1250437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2" t="59220" r="71882" b="4804"/>
          <a:stretch/>
        </p:blipFill>
        <p:spPr>
          <a:xfrm rot="19874706" flipH="1">
            <a:off x="9023613" y="1646535"/>
            <a:ext cx="1485516" cy="1579355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20" t="33856" r="49737" b="39356"/>
          <a:stretch/>
        </p:blipFill>
        <p:spPr>
          <a:xfrm rot="19874706" flipH="1">
            <a:off x="7832076" y="5130017"/>
            <a:ext cx="1611063" cy="1417257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6" t="60054" r="49453" b="8050"/>
          <a:stretch/>
        </p:blipFill>
        <p:spPr>
          <a:xfrm rot="2519803" flipH="1">
            <a:off x="6552630" y="1104391"/>
            <a:ext cx="1392927" cy="1400275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6" t="64567" r="4874" b="5138"/>
          <a:stretch/>
        </p:blipFill>
        <p:spPr>
          <a:xfrm rot="18621037" flipH="1">
            <a:off x="1797782" y="2814270"/>
            <a:ext cx="1288924" cy="1329975"/>
          </a:xfrm>
          <a:prstGeom prst="rect">
            <a:avLst/>
          </a:prstGeom>
        </p:spPr>
      </p:pic>
      <p:cxnSp>
        <p:nvCxnSpPr>
          <p:cNvPr id="45" name="Curved Connector 44"/>
          <p:cNvCxnSpPr>
            <a:stCxn id="11" idx="1"/>
            <a:endCxn id="37" idx="1"/>
          </p:cNvCxnSpPr>
          <p:nvPr/>
        </p:nvCxnSpPr>
        <p:spPr>
          <a:xfrm rot="10800000" flipV="1">
            <a:off x="2585029" y="1468114"/>
            <a:ext cx="2541607" cy="1412263"/>
          </a:xfrm>
          <a:prstGeom prst="curvedConnector3">
            <a:avLst>
              <a:gd name="adj1" fmla="val 148882"/>
            </a:avLst>
          </a:prstGeom>
          <a:ln w="38100">
            <a:solidFill>
              <a:srgbClr val="1F3C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chart: Terminator 24"/>
          <p:cNvSpPr/>
          <p:nvPr/>
        </p:nvSpPr>
        <p:spPr>
          <a:xfrm>
            <a:off x="9982200" y="3711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5" descr="Tập tin:Logo Trường Đại học FPT.svg – Wikipedia tiếng Việ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7" y="107827"/>
            <a:ext cx="1715747" cy="66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49" y="6201694"/>
            <a:ext cx="671477" cy="6523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83" y="5442393"/>
            <a:ext cx="1042035" cy="1012384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10755775" y="-700737"/>
            <a:ext cx="2286000" cy="2286000"/>
          </a:xfrm>
          <a:prstGeom prst="ellipse">
            <a:avLst/>
          </a:prstGeom>
          <a:solidFill>
            <a:srgbClr val="EC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Terminator 18"/>
          <p:cNvSpPr/>
          <p:nvPr/>
        </p:nvSpPr>
        <p:spPr>
          <a:xfrm>
            <a:off x="8507392" y="369005"/>
            <a:ext cx="3044142" cy="659757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Project Management</a:t>
            </a:r>
          </a:p>
        </p:txBody>
      </p:sp>
      <p:sp>
        <p:nvSpPr>
          <p:cNvPr id="24" name="Flowchart: Terminator 23"/>
          <p:cNvSpPr/>
          <p:nvPr/>
        </p:nvSpPr>
        <p:spPr>
          <a:xfrm>
            <a:off x="10445188" y="889398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5126635" y="553715"/>
            <a:ext cx="1938730" cy="1828800"/>
          </a:xfrm>
          <a:prstGeom prst="roundRect">
            <a:avLst/>
          </a:prstGeom>
          <a:solidFill>
            <a:srgbClr val="1F3C67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Development Model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2585028" y="1965978"/>
            <a:ext cx="1938730" cy="1828800"/>
          </a:xfrm>
          <a:prstGeom prst="roundRect">
            <a:avLst/>
          </a:prstGeom>
          <a:solidFill>
            <a:srgbClr val="3E4E67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Project Risks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7668243" y="1965978"/>
            <a:ext cx="1938730" cy="1828800"/>
          </a:xfrm>
          <a:prstGeom prst="roundRect">
            <a:avLst/>
          </a:prstGeom>
          <a:solidFill>
            <a:srgbClr val="485567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Team Structure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3505215" y="4117678"/>
            <a:ext cx="1938730" cy="1828800"/>
          </a:xfrm>
          <a:prstGeom prst="roundRect">
            <a:avLst/>
          </a:prstGeom>
          <a:solidFill>
            <a:srgbClr val="676767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100" dirty="0"/>
              <a:t>Tools &amp; Infrastructure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6748056" y="4117678"/>
            <a:ext cx="1938730" cy="1828800"/>
          </a:xfrm>
          <a:prstGeom prst="roundRect">
            <a:avLst/>
          </a:prstGeom>
          <a:solidFill>
            <a:srgbClr val="5D6167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100" dirty="0"/>
              <a:t>Communication Plan</a:t>
            </a:r>
          </a:p>
        </p:txBody>
      </p:sp>
      <p:cxnSp>
        <p:nvCxnSpPr>
          <p:cNvPr id="49" name="Straight Arrow Connector 48"/>
          <p:cNvCxnSpPr>
            <a:stCxn id="37" idx="3"/>
            <a:endCxn id="38" idx="1"/>
          </p:cNvCxnSpPr>
          <p:nvPr/>
        </p:nvCxnSpPr>
        <p:spPr>
          <a:xfrm>
            <a:off x="4523758" y="2880378"/>
            <a:ext cx="3144485" cy="0"/>
          </a:xfrm>
          <a:prstGeom prst="straightConnector1">
            <a:avLst/>
          </a:prstGeom>
          <a:ln w="38100">
            <a:solidFill>
              <a:srgbClr val="3E4E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/>
          <p:cNvCxnSpPr>
            <a:stCxn id="38" idx="3"/>
            <a:endCxn id="42" idx="3"/>
          </p:cNvCxnSpPr>
          <p:nvPr/>
        </p:nvCxnSpPr>
        <p:spPr>
          <a:xfrm flipH="1">
            <a:off x="8686786" y="2880378"/>
            <a:ext cx="920187" cy="2151700"/>
          </a:xfrm>
          <a:prstGeom prst="curvedConnector3">
            <a:avLst>
              <a:gd name="adj1" fmla="val -186861"/>
            </a:avLst>
          </a:prstGeom>
          <a:ln w="38100">
            <a:solidFill>
              <a:srgbClr val="4855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2" idx="1"/>
            <a:endCxn id="41" idx="3"/>
          </p:cNvCxnSpPr>
          <p:nvPr/>
        </p:nvCxnSpPr>
        <p:spPr>
          <a:xfrm flipH="1">
            <a:off x="5443945" y="5032078"/>
            <a:ext cx="1304111" cy="0"/>
          </a:xfrm>
          <a:prstGeom prst="straightConnector1">
            <a:avLst/>
          </a:prstGeom>
          <a:ln w="38100">
            <a:solidFill>
              <a:srgbClr val="5D61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C984DCC-486C-849F-5676-823EAEE8E61B}"/>
              </a:ext>
            </a:extLst>
          </p:cNvPr>
          <p:cNvCxnSpPr/>
          <p:nvPr/>
        </p:nvCxnSpPr>
        <p:spPr>
          <a:xfrm flipH="1">
            <a:off x="8316097" y="8357363"/>
            <a:ext cx="469558" cy="4572000"/>
          </a:xfrm>
          <a:prstGeom prst="line">
            <a:avLst/>
          </a:prstGeom>
          <a:ln w="28575">
            <a:solidFill>
              <a:srgbClr val="926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2105C34-D520-F789-3CA7-BD4FC5479FCC}"/>
              </a:ext>
            </a:extLst>
          </p:cNvPr>
          <p:cNvCxnSpPr/>
          <p:nvPr/>
        </p:nvCxnSpPr>
        <p:spPr>
          <a:xfrm>
            <a:off x="7500551" y="8304810"/>
            <a:ext cx="815546" cy="4566174"/>
          </a:xfrm>
          <a:prstGeom prst="line">
            <a:avLst/>
          </a:prstGeom>
          <a:ln w="28575">
            <a:solidFill>
              <a:srgbClr val="926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D5B1C65-F08C-7329-8C3C-F20B9293167A}"/>
              </a:ext>
            </a:extLst>
          </p:cNvPr>
          <p:cNvCxnSpPr/>
          <p:nvPr/>
        </p:nvCxnSpPr>
        <p:spPr>
          <a:xfrm flipH="1">
            <a:off x="5577056" y="9209736"/>
            <a:ext cx="538769" cy="3269812"/>
          </a:xfrm>
          <a:prstGeom prst="line">
            <a:avLst/>
          </a:prstGeom>
          <a:ln w="28575">
            <a:solidFill>
              <a:srgbClr val="926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Up Arrow 20">
            <a:extLst>
              <a:ext uri="{FF2B5EF4-FFF2-40B4-BE49-F238E27FC236}">
                <a16:creationId xmlns:a16="http://schemas.microsoft.com/office/drawing/2014/main" id="{D15E80F2-22AF-63CF-BA93-1EDE338E37E3}"/>
              </a:ext>
            </a:extLst>
          </p:cNvPr>
          <p:cNvSpPr/>
          <p:nvPr/>
        </p:nvSpPr>
        <p:spPr>
          <a:xfrm>
            <a:off x="4797289" y="8985774"/>
            <a:ext cx="3136542" cy="2949409"/>
          </a:xfrm>
          <a:prstGeom prst="upArrow">
            <a:avLst/>
          </a:prstGeom>
          <a:solidFill>
            <a:srgbClr val="485567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7C1897-B900-C5BC-4271-ED5C049168E9}"/>
              </a:ext>
            </a:extLst>
          </p:cNvPr>
          <p:cNvCxnSpPr/>
          <p:nvPr/>
        </p:nvCxnSpPr>
        <p:spPr>
          <a:xfrm>
            <a:off x="6993307" y="9709051"/>
            <a:ext cx="321894" cy="2550811"/>
          </a:xfrm>
          <a:prstGeom prst="line">
            <a:avLst/>
          </a:prstGeom>
          <a:ln w="28575">
            <a:solidFill>
              <a:srgbClr val="926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9A47C1-7596-4CFC-3137-E41C0E3BB458}"/>
              </a:ext>
            </a:extLst>
          </p:cNvPr>
          <p:cNvCxnSpPr/>
          <p:nvPr/>
        </p:nvCxnSpPr>
        <p:spPr>
          <a:xfrm flipH="1">
            <a:off x="4502484" y="7872592"/>
            <a:ext cx="1158351" cy="4082470"/>
          </a:xfrm>
          <a:prstGeom prst="line">
            <a:avLst/>
          </a:prstGeom>
          <a:ln w="28575">
            <a:solidFill>
              <a:srgbClr val="926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62F895-6C66-3691-5DE9-F68CDF5D81A0}"/>
              </a:ext>
            </a:extLst>
          </p:cNvPr>
          <p:cNvCxnSpPr/>
          <p:nvPr/>
        </p:nvCxnSpPr>
        <p:spPr>
          <a:xfrm flipH="1">
            <a:off x="2054996" y="8909574"/>
            <a:ext cx="1909061" cy="3024186"/>
          </a:xfrm>
          <a:prstGeom prst="line">
            <a:avLst/>
          </a:prstGeom>
          <a:ln w="28575">
            <a:solidFill>
              <a:srgbClr val="926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9A2AEB-AF11-3092-03FE-DCAFC3FE25FF}"/>
              </a:ext>
            </a:extLst>
          </p:cNvPr>
          <p:cNvCxnSpPr/>
          <p:nvPr/>
        </p:nvCxnSpPr>
        <p:spPr>
          <a:xfrm flipH="1">
            <a:off x="4103783" y="7872592"/>
            <a:ext cx="741590" cy="4061168"/>
          </a:xfrm>
          <a:prstGeom prst="line">
            <a:avLst/>
          </a:prstGeom>
          <a:ln w="28575">
            <a:solidFill>
              <a:srgbClr val="926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47314EB-F343-E2AB-3314-E5B3BF330E36}"/>
              </a:ext>
            </a:extLst>
          </p:cNvPr>
          <p:cNvCxnSpPr>
            <a:stCxn id="17" idx="0"/>
          </p:cNvCxnSpPr>
          <p:nvPr/>
        </p:nvCxnSpPr>
        <p:spPr>
          <a:xfrm>
            <a:off x="3811657" y="8757173"/>
            <a:ext cx="676769" cy="3197889"/>
          </a:xfrm>
          <a:prstGeom prst="line">
            <a:avLst/>
          </a:prstGeom>
          <a:ln w="28575">
            <a:solidFill>
              <a:srgbClr val="926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Up Arrow 21">
            <a:extLst>
              <a:ext uri="{FF2B5EF4-FFF2-40B4-BE49-F238E27FC236}">
                <a16:creationId xmlns:a16="http://schemas.microsoft.com/office/drawing/2014/main" id="{CF3B5B30-3177-54B3-41FE-D66F0BEF54C5}"/>
              </a:ext>
            </a:extLst>
          </p:cNvPr>
          <p:cNvSpPr/>
          <p:nvPr/>
        </p:nvSpPr>
        <p:spPr>
          <a:xfrm>
            <a:off x="6542151" y="7693688"/>
            <a:ext cx="3136542" cy="4576514"/>
          </a:xfrm>
          <a:prstGeom prst="upArrow">
            <a:avLst/>
          </a:prstGeom>
          <a:solidFill>
            <a:srgbClr val="1F3C67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 Arrow 8">
            <a:extLst>
              <a:ext uri="{FF2B5EF4-FFF2-40B4-BE49-F238E27FC236}">
                <a16:creationId xmlns:a16="http://schemas.microsoft.com/office/drawing/2014/main" id="{C6F0BC35-1A80-D450-643A-A52376402E7B}"/>
              </a:ext>
            </a:extLst>
          </p:cNvPr>
          <p:cNvSpPr/>
          <p:nvPr/>
        </p:nvSpPr>
        <p:spPr>
          <a:xfrm>
            <a:off x="2673626" y="8757173"/>
            <a:ext cx="2276061" cy="3439641"/>
          </a:xfrm>
          <a:prstGeom prst="upArrow">
            <a:avLst/>
          </a:prstGeom>
          <a:solidFill>
            <a:srgbClr val="7C7367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13E7D19-8202-7E35-ADDA-C4AB84DE434F}"/>
              </a:ext>
            </a:extLst>
          </p:cNvPr>
          <p:cNvCxnSpPr>
            <a:stCxn id="17" idx="0"/>
          </p:cNvCxnSpPr>
          <p:nvPr/>
        </p:nvCxnSpPr>
        <p:spPr>
          <a:xfrm flipH="1">
            <a:off x="2847563" y="8757173"/>
            <a:ext cx="964094" cy="3176587"/>
          </a:xfrm>
          <a:prstGeom prst="line">
            <a:avLst/>
          </a:prstGeom>
          <a:ln w="28575">
            <a:solidFill>
              <a:schemeClr val="accent4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7916E2F-3783-ACDF-0D63-150440D971DA}"/>
              </a:ext>
            </a:extLst>
          </p:cNvPr>
          <p:cNvCxnSpPr/>
          <p:nvPr/>
        </p:nvCxnSpPr>
        <p:spPr>
          <a:xfrm flipH="1">
            <a:off x="3667995" y="8909574"/>
            <a:ext cx="296062" cy="3045488"/>
          </a:xfrm>
          <a:prstGeom prst="line">
            <a:avLst/>
          </a:prstGeom>
          <a:ln w="28575">
            <a:solidFill>
              <a:schemeClr val="accent4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Up Arrow 16">
            <a:extLst>
              <a:ext uri="{FF2B5EF4-FFF2-40B4-BE49-F238E27FC236}">
                <a16:creationId xmlns:a16="http://schemas.microsoft.com/office/drawing/2014/main" id="{5D45B922-81E7-8BAF-940D-4BB5B68BF26D}"/>
              </a:ext>
            </a:extLst>
          </p:cNvPr>
          <p:cNvSpPr/>
          <p:nvPr/>
        </p:nvSpPr>
        <p:spPr>
          <a:xfrm>
            <a:off x="3935896" y="7484342"/>
            <a:ext cx="2626334" cy="4712472"/>
          </a:xfrm>
          <a:prstGeom prst="upArrow">
            <a:avLst/>
          </a:prstGeom>
          <a:solidFill>
            <a:srgbClr val="5D6167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CD69D30-D111-1BE5-8BE0-02DF49464D6B}"/>
              </a:ext>
            </a:extLst>
          </p:cNvPr>
          <p:cNvCxnSpPr/>
          <p:nvPr/>
        </p:nvCxnSpPr>
        <p:spPr>
          <a:xfrm>
            <a:off x="4845373" y="7872592"/>
            <a:ext cx="1235517" cy="4082470"/>
          </a:xfrm>
          <a:prstGeom prst="line">
            <a:avLst/>
          </a:prstGeom>
          <a:ln w="28575">
            <a:solidFill>
              <a:schemeClr val="accent4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EC567E2-1904-DE9A-AC8D-8812FC0EA85A}"/>
              </a:ext>
            </a:extLst>
          </p:cNvPr>
          <p:cNvCxnSpPr/>
          <p:nvPr/>
        </p:nvCxnSpPr>
        <p:spPr>
          <a:xfrm>
            <a:off x="5660835" y="7872592"/>
            <a:ext cx="572455" cy="4234870"/>
          </a:xfrm>
          <a:prstGeom prst="line">
            <a:avLst/>
          </a:prstGeom>
          <a:ln w="28575">
            <a:solidFill>
              <a:schemeClr val="accent4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3FAF4FF-2CB2-4C69-C61B-2ACF0FB478B3}"/>
              </a:ext>
            </a:extLst>
          </p:cNvPr>
          <p:cNvCxnSpPr/>
          <p:nvPr/>
        </p:nvCxnSpPr>
        <p:spPr>
          <a:xfrm>
            <a:off x="6122096" y="9209736"/>
            <a:ext cx="579860" cy="2745326"/>
          </a:xfrm>
          <a:prstGeom prst="line">
            <a:avLst/>
          </a:prstGeom>
          <a:ln w="28575">
            <a:solidFill>
              <a:schemeClr val="accent4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Up Arrow 19">
            <a:extLst>
              <a:ext uri="{FF2B5EF4-FFF2-40B4-BE49-F238E27FC236}">
                <a16:creationId xmlns:a16="http://schemas.microsoft.com/office/drawing/2014/main" id="{74275834-E6C4-3493-6FD5-11E0A42CFDBB}"/>
              </a:ext>
            </a:extLst>
          </p:cNvPr>
          <p:cNvSpPr/>
          <p:nvPr/>
        </p:nvSpPr>
        <p:spPr>
          <a:xfrm>
            <a:off x="6199159" y="9472791"/>
            <a:ext cx="1116042" cy="2482271"/>
          </a:xfrm>
          <a:prstGeom prst="upArrow">
            <a:avLst/>
          </a:prstGeom>
          <a:solidFill>
            <a:srgbClr val="676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8AAB0DF-9DF2-1DC7-83F2-0A90CF80A5C9}"/>
              </a:ext>
            </a:extLst>
          </p:cNvPr>
          <p:cNvCxnSpPr/>
          <p:nvPr/>
        </p:nvCxnSpPr>
        <p:spPr>
          <a:xfrm flipH="1">
            <a:off x="6463260" y="9709051"/>
            <a:ext cx="530047" cy="2487764"/>
          </a:xfrm>
          <a:prstGeom prst="line">
            <a:avLst/>
          </a:prstGeom>
          <a:ln w="28575">
            <a:solidFill>
              <a:schemeClr val="accent4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7AA6513-5BF2-426C-D24B-3483C1AF67DB}"/>
              </a:ext>
            </a:extLst>
          </p:cNvPr>
          <p:cNvCxnSpPr/>
          <p:nvPr/>
        </p:nvCxnSpPr>
        <p:spPr>
          <a:xfrm>
            <a:off x="7500551" y="8304810"/>
            <a:ext cx="2178142" cy="4300151"/>
          </a:xfrm>
          <a:prstGeom prst="line">
            <a:avLst/>
          </a:prstGeom>
          <a:ln w="28575">
            <a:solidFill>
              <a:schemeClr val="accent4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2C8C2D0-F1E1-0FD5-550D-3D92FB6731B9}"/>
              </a:ext>
            </a:extLst>
          </p:cNvPr>
          <p:cNvCxnSpPr/>
          <p:nvPr/>
        </p:nvCxnSpPr>
        <p:spPr>
          <a:xfrm flipH="1">
            <a:off x="7500551" y="8403664"/>
            <a:ext cx="1285103" cy="4477660"/>
          </a:xfrm>
          <a:prstGeom prst="line">
            <a:avLst/>
          </a:prstGeom>
          <a:ln w="28575">
            <a:solidFill>
              <a:schemeClr val="accent4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07736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lowchart: Terminator 24"/>
          <p:cNvSpPr/>
          <p:nvPr/>
        </p:nvSpPr>
        <p:spPr>
          <a:xfrm>
            <a:off x="9982200" y="3711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Tập tin:Logo Trường Đại học FPT.svg – Wikipedia tiếng Việ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7" y="107827"/>
            <a:ext cx="1715747" cy="66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83" y="5442393"/>
            <a:ext cx="1042035" cy="1012384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10755775" y="-700737"/>
            <a:ext cx="2286000" cy="2286000"/>
          </a:xfrm>
          <a:prstGeom prst="ellipse">
            <a:avLst/>
          </a:prstGeom>
          <a:solidFill>
            <a:srgbClr val="EC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Terminator 18"/>
          <p:cNvSpPr/>
          <p:nvPr/>
        </p:nvSpPr>
        <p:spPr>
          <a:xfrm>
            <a:off x="8507392" y="369005"/>
            <a:ext cx="3044142" cy="659757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Project Management</a:t>
            </a:r>
          </a:p>
        </p:txBody>
      </p:sp>
      <p:sp>
        <p:nvSpPr>
          <p:cNvPr id="24" name="Flowchart: Terminator 23"/>
          <p:cNvSpPr/>
          <p:nvPr/>
        </p:nvSpPr>
        <p:spPr>
          <a:xfrm>
            <a:off x="10445188" y="889398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image1.jpg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3036570" y="1566545"/>
            <a:ext cx="6118860" cy="4273550"/>
          </a:xfrm>
          <a:prstGeom prst="rect">
            <a:avLst/>
          </a:prstGeom>
          <a:ln/>
        </p:spPr>
      </p:pic>
      <p:sp>
        <p:nvSpPr>
          <p:cNvPr id="27" name="Rounded Rectangle 26"/>
          <p:cNvSpPr/>
          <p:nvPr/>
        </p:nvSpPr>
        <p:spPr>
          <a:xfrm>
            <a:off x="107327" y="1122106"/>
            <a:ext cx="2447030" cy="457200"/>
          </a:xfrm>
          <a:prstGeom prst="roundRect">
            <a:avLst>
              <a:gd name="adj" fmla="val 50000"/>
            </a:avLst>
          </a:prstGeom>
          <a:solidFill>
            <a:srgbClr val="1F3C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Development Model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49" y="6201694"/>
            <a:ext cx="671477" cy="65237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2396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lowchart: Terminator 24"/>
          <p:cNvSpPr/>
          <p:nvPr/>
        </p:nvSpPr>
        <p:spPr>
          <a:xfrm>
            <a:off x="9982200" y="3711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Tập tin:Logo Trường Đại học FPT.svg – Wikipedia tiếng Việ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7" y="107827"/>
            <a:ext cx="1715747" cy="66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83" y="5442393"/>
            <a:ext cx="1042035" cy="1012384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10755775" y="-700737"/>
            <a:ext cx="2286000" cy="2286000"/>
          </a:xfrm>
          <a:prstGeom prst="ellipse">
            <a:avLst/>
          </a:prstGeom>
          <a:solidFill>
            <a:srgbClr val="EC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Terminator 18"/>
          <p:cNvSpPr/>
          <p:nvPr/>
        </p:nvSpPr>
        <p:spPr>
          <a:xfrm>
            <a:off x="8507392" y="369005"/>
            <a:ext cx="3044142" cy="659757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Project Management</a:t>
            </a:r>
          </a:p>
        </p:txBody>
      </p:sp>
      <p:sp>
        <p:nvSpPr>
          <p:cNvPr id="24" name="Flowchart: Terminator 23"/>
          <p:cNvSpPr/>
          <p:nvPr/>
        </p:nvSpPr>
        <p:spPr>
          <a:xfrm>
            <a:off x="10445188" y="889398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107327" y="1122106"/>
            <a:ext cx="2447030" cy="457200"/>
          </a:xfrm>
          <a:prstGeom prst="roundRect">
            <a:avLst>
              <a:gd name="adj" fmla="val 50000"/>
            </a:avLst>
          </a:prstGeom>
          <a:solidFill>
            <a:srgbClr val="1F3C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Development Model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33120" y="4044255"/>
            <a:ext cx="1371600" cy="1371600"/>
          </a:xfrm>
          <a:prstGeom prst="roundRect">
            <a:avLst/>
          </a:prstGeom>
          <a:solidFill>
            <a:srgbClr val="2942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Initial Planning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3120" y="2393335"/>
            <a:ext cx="137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E4E67"/>
                </a:solidFill>
              </a:rPr>
              <a:t>09/09/24 </a:t>
            </a:r>
          </a:p>
          <a:p>
            <a:pPr algn="ctr"/>
            <a:r>
              <a:rPr lang="en-US" dirty="0">
                <a:solidFill>
                  <a:srgbClr val="3E4E67"/>
                </a:solidFill>
              </a:rPr>
              <a:t>– </a:t>
            </a:r>
          </a:p>
          <a:p>
            <a:pPr algn="ctr"/>
            <a:r>
              <a:rPr lang="en-US" dirty="0">
                <a:solidFill>
                  <a:srgbClr val="3E4E67"/>
                </a:solidFill>
              </a:rPr>
              <a:t>6/10/24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2543331" y="1956850"/>
            <a:ext cx="1371600" cy="1371600"/>
          </a:xfrm>
          <a:prstGeom prst="roundRect">
            <a:avLst/>
          </a:prstGeom>
          <a:solidFill>
            <a:srgbClr val="3E4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700" dirty="0"/>
              <a:t>Requirements &amp; Designing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4253542" y="4044255"/>
            <a:ext cx="1371600" cy="1371600"/>
          </a:xfrm>
          <a:prstGeom prst="roundRect">
            <a:avLst/>
          </a:prstGeom>
          <a:solidFill>
            <a:srgbClr val="485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700" dirty="0"/>
              <a:t>Implementing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5963753" y="1956850"/>
            <a:ext cx="1371600" cy="1371600"/>
          </a:xfrm>
          <a:prstGeom prst="roundRect">
            <a:avLst/>
          </a:prstGeom>
          <a:solidFill>
            <a:srgbClr val="5D6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700" dirty="0"/>
              <a:t>Testing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7673964" y="4044255"/>
            <a:ext cx="1371600" cy="1371600"/>
          </a:xfrm>
          <a:prstGeom prst="roundRect">
            <a:avLst/>
          </a:prstGeom>
          <a:solidFill>
            <a:srgbClr val="676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700" dirty="0"/>
              <a:t>Transition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9384175" y="1956850"/>
            <a:ext cx="1371600" cy="1371600"/>
          </a:xfrm>
          <a:prstGeom prst="roundRect">
            <a:avLst/>
          </a:prstGeom>
          <a:solidFill>
            <a:srgbClr val="7C7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700" dirty="0"/>
              <a:t>Close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49" y="6201694"/>
            <a:ext cx="671477" cy="65237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282AA71-221C-FABC-73CA-5F2BA10A8DFC}"/>
              </a:ext>
            </a:extLst>
          </p:cNvPr>
          <p:cNvGrpSpPr/>
          <p:nvPr/>
        </p:nvGrpSpPr>
        <p:grpSpPr>
          <a:xfrm>
            <a:off x="614680" y="3634740"/>
            <a:ext cx="10962640" cy="97874"/>
            <a:chOff x="614680" y="3634740"/>
            <a:chExt cx="10962640" cy="97874"/>
          </a:xfrm>
        </p:grpSpPr>
        <p:grpSp>
          <p:nvGrpSpPr>
            <p:cNvPr id="7" name="Group 6"/>
            <p:cNvGrpSpPr/>
            <p:nvPr/>
          </p:nvGrpSpPr>
          <p:grpSpPr>
            <a:xfrm>
              <a:off x="614680" y="3680460"/>
              <a:ext cx="10962640" cy="1016"/>
              <a:chOff x="680720" y="3429000"/>
              <a:chExt cx="10962640" cy="1016"/>
            </a:xfrm>
          </p:grpSpPr>
          <p:cxnSp>
            <p:nvCxnSpPr>
              <p:cNvPr id="3" name="Straight Arrow Connector 2"/>
              <p:cNvCxnSpPr/>
              <p:nvPr/>
            </p:nvCxnSpPr>
            <p:spPr>
              <a:xfrm>
                <a:off x="9814560" y="3429000"/>
                <a:ext cx="1828800" cy="0"/>
              </a:xfrm>
              <a:prstGeom prst="straightConnector1">
                <a:avLst/>
              </a:prstGeom>
              <a:ln w="38100">
                <a:solidFill>
                  <a:srgbClr val="7C736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/>
            </p:nvCxnSpPr>
            <p:spPr>
              <a:xfrm>
                <a:off x="7985760" y="3429000"/>
                <a:ext cx="1828800" cy="0"/>
              </a:xfrm>
              <a:prstGeom prst="line">
                <a:avLst/>
              </a:prstGeom>
              <a:ln w="38100">
                <a:solidFill>
                  <a:srgbClr val="6767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6156960" y="3429000"/>
                <a:ext cx="1828800" cy="0"/>
              </a:xfrm>
              <a:prstGeom prst="line">
                <a:avLst/>
              </a:prstGeom>
              <a:ln w="38100">
                <a:solidFill>
                  <a:srgbClr val="5D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328160" y="3429000"/>
                <a:ext cx="1828800" cy="0"/>
              </a:xfrm>
              <a:prstGeom prst="line">
                <a:avLst/>
              </a:prstGeom>
              <a:ln w="38100">
                <a:solidFill>
                  <a:srgbClr val="4855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499360" y="3430016"/>
                <a:ext cx="1828800" cy="0"/>
              </a:xfrm>
              <a:prstGeom prst="line">
                <a:avLst/>
              </a:prstGeom>
              <a:ln w="38100">
                <a:solidFill>
                  <a:srgbClr val="3E4E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680720" y="3429000"/>
                <a:ext cx="1828800" cy="0"/>
              </a:xfrm>
              <a:prstGeom prst="line">
                <a:avLst/>
              </a:prstGeom>
              <a:ln w="38100">
                <a:solidFill>
                  <a:srgbClr val="3E4E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Oval 22"/>
            <p:cNvSpPr/>
            <p:nvPr/>
          </p:nvSpPr>
          <p:spPr>
            <a:xfrm>
              <a:off x="1473200" y="3634740"/>
              <a:ext cx="91440" cy="91440"/>
            </a:xfrm>
            <a:prstGeom prst="ellipse">
              <a:avLst/>
            </a:prstGeom>
            <a:solidFill>
              <a:srgbClr val="2942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3184453" y="3640666"/>
              <a:ext cx="91440" cy="91440"/>
            </a:xfrm>
            <a:prstGeom prst="ellipse">
              <a:avLst/>
            </a:prstGeom>
            <a:solidFill>
              <a:srgbClr val="3E4E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0029463" y="3641174"/>
              <a:ext cx="91440" cy="91440"/>
            </a:xfrm>
            <a:prstGeom prst="ellipse">
              <a:avLst/>
            </a:prstGeom>
            <a:solidFill>
              <a:srgbClr val="7C73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8318212" y="3641174"/>
              <a:ext cx="91440" cy="91440"/>
            </a:xfrm>
            <a:prstGeom prst="ellipse">
              <a:avLst/>
            </a:prstGeom>
            <a:solidFill>
              <a:srgbClr val="6767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6606959" y="3641174"/>
              <a:ext cx="91440" cy="91440"/>
            </a:xfrm>
            <a:prstGeom prst="ellipse">
              <a:avLst/>
            </a:prstGeom>
            <a:solidFill>
              <a:srgbClr val="5D6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4895706" y="3634740"/>
              <a:ext cx="91440" cy="91440"/>
            </a:xfrm>
            <a:prstGeom prst="ellipse">
              <a:avLst/>
            </a:prstGeom>
            <a:solidFill>
              <a:srgbClr val="4855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2568826" y="4045238"/>
            <a:ext cx="1320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E4E67"/>
                </a:solidFill>
              </a:rPr>
              <a:t>06/10/24 </a:t>
            </a:r>
          </a:p>
          <a:p>
            <a:pPr algn="ctr"/>
            <a:r>
              <a:rPr lang="en-US" dirty="0">
                <a:solidFill>
                  <a:srgbClr val="3E4E67"/>
                </a:solidFill>
              </a:rPr>
              <a:t>– </a:t>
            </a:r>
          </a:p>
          <a:p>
            <a:pPr algn="ctr"/>
            <a:r>
              <a:rPr lang="en-US" dirty="0">
                <a:solidFill>
                  <a:srgbClr val="3E4E67"/>
                </a:solidFill>
              </a:rPr>
              <a:t>08/11/24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279037" y="2393335"/>
            <a:ext cx="1320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85567"/>
                </a:solidFill>
              </a:rPr>
              <a:t>08/10/24 </a:t>
            </a:r>
          </a:p>
          <a:p>
            <a:pPr algn="ctr"/>
            <a:r>
              <a:rPr lang="en-US" dirty="0">
                <a:solidFill>
                  <a:srgbClr val="485567"/>
                </a:solidFill>
              </a:rPr>
              <a:t>– </a:t>
            </a:r>
          </a:p>
          <a:p>
            <a:pPr algn="ctr"/>
            <a:r>
              <a:rPr lang="en-US" dirty="0">
                <a:solidFill>
                  <a:srgbClr val="485567"/>
                </a:solidFill>
              </a:rPr>
              <a:t>12/11/24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032919" y="4045238"/>
            <a:ext cx="1224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5D6167"/>
                </a:solidFill>
              </a:rPr>
              <a:t>12/10/24 </a:t>
            </a:r>
          </a:p>
          <a:p>
            <a:pPr algn="ctr"/>
            <a:r>
              <a:rPr lang="en-US" dirty="0">
                <a:solidFill>
                  <a:srgbClr val="5D6167"/>
                </a:solidFill>
              </a:rPr>
              <a:t>– </a:t>
            </a:r>
          </a:p>
          <a:p>
            <a:pPr algn="ctr"/>
            <a:r>
              <a:rPr lang="en-US" dirty="0">
                <a:solidFill>
                  <a:srgbClr val="5D6167"/>
                </a:solidFill>
              </a:rPr>
              <a:t>29/11/24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747588" y="2392353"/>
            <a:ext cx="1224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676767"/>
                </a:solidFill>
              </a:rPr>
              <a:t>27/11/24 </a:t>
            </a:r>
          </a:p>
          <a:p>
            <a:pPr algn="ctr"/>
            <a:r>
              <a:rPr lang="en-US" dirty="0">
                <a:solidFill>
                  <a:srgbClr val="676767"/>
                </a:solidFill>
              </a:rPr>
              <a:t>– </a:t>
            </a:r>
          </a:p>
          <a:p>
            <a:pPr algn="ctr"/>
            <a:r>
              <a:rPr lang="en-US" dirty="0">
                <a:solidFill>
                  <a:srgbClr val="676767"/>
                </a:solidFill>
              </a:rPr>
              <a:t>10/12/24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457799" y="4045238"/>
            <a:ext cx="1224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C7367"/>
                </a:solidFill>
              </a:rPr>
              <a:t>10/12/24 </a:t>
            </a:r>
          </a:p>
          <a:p>
            <a:pPr algn="ctr"/>
            <a:r>
              <a:rPr lang="en-US" dirty="0">
                <a:solidFill>
                  <a:srgbClr val="7C7367"/>
                </a:solidFill>
              </a:rPr>
              <a:t>– </a:t>
            </a:r>
          </a:p>
          <a:p>
            <a:pPr algn="ctr"/>
            <a:r>
              <a:rPr lang="en-US" dirty="0">
                <a:solidFill>
                  <a:srgbClr val="7C7367"/>
                </a:solidFill>
              </a:rPr>
              <a:t>15/12/24</a:t>
            </a:r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247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  <p:bldP spid="28" grpId="0" animBg="1"/>
      <p:bldP spid="30" grpId="0" animBg="1"/>
      <p:bldP spid="31" grpId="0" animBg="1"/>
      <p:bldP spid="32" grpId="0" animBg="1"/>
      <p:bldP spid="33" grpId="0" animBg="1"/>
      <p:bldP spid="41" grpId="0"/>
      <p:bldP spid="42" grpId="0"/>
      <p:bldP spid="43" grpId="0"/>
      <p:bldP spid="44" grpId="0"/>
      <p:bldP spid="4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52030" l="72871" r="100000">
                        <a14:foregroundMark x1="98896" y1="12437" x2="99842" y2="22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139" b="79221"/>
          <a:stretch/>
        </p:blipFill>
        <p:spPr>
          <a:xfrm>
            <a:off x="9528562" y="3888798"/>
            <a:ext cx="1833251" cy="881322"/>
          </a:xfrm>
          <a:prstGeom prst="rect">
            <a:avLst/>
          </a:prstGeom>
        </p:spPr>
      </p:pic>
      <p:sp>
        <p:nvSpPr>
          <p:cNvPr id="25" name="Flowchart: Terminator 24"/>
          <p:cNvSpPr/>
          <p:nvPr/>
        </p:nvSpPr>
        <p:spPr>
          <a:xfrm>
            <a:off x="9982200" y="3711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Tập tin:Logo Trường Đại học FPT.svg – Wikipedia tiếng Việ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7" y="107827"/>
            <a:ext cx="1715747" cy="66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83" y="5442393"/>
            <a:ext cx="1042035" cy="1012384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10755775" y="-700737"/>
            <a:ext cx="2286000" cy="2286000"/>
          </a:xfrm>
          <a:prstGeom prst="ellipse">
            <a:avLst/>
          </a:prstGeom>
          <a:solidFill>
            <a:srgbClr val="EC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Terminator 18"/>
          <p:cNvSpPr/>
          <p:nvPr/>
        </p:nvSpPr>
        <p:spPr>
          <a:xfrm>
            <a:off x="8507392" y="369005"/>
            <a:ext cx="3044142" cy="659757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Project Management</a:t>
            </a:r>
          </a:p>
        </p:txBody>
      </p:sp>
      <p:sp>
        <p:nvSpPr>
          <p:cNvPr id="24" name="Flowchart: Terminator 23"/>
          <p:cNvSpPr/>
          <p:nvPr/>
        </p:nvSpPr>
        <p:spPr>
          <a:xfrm>
            <a:off x="10445188" y="889398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49" y="6201694"/>
            <a:ext cx="671477" cy="652370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1388673" y="1995377"/>
            <a:ext cx="9424814" cy="3549030"/>
            <a:chOff x="1388673" y="1797257"/>
            <a:chExt cx="9424814" cy="3549030"/>
          </a:xfrm>
        </p:grpSpPr>
        <p:sp>
          <p:nvSpPr>
            <p:cNvPr id="4" name="Rounded Rectangle 3"/>
            <p:cNvSpPr/>
            <p:nvPr/>
          </p:nvSpPr>
          <p:spPr>
            <a:xfrm>
              <a:off x="1388673" y="1797257"/>
              <a:ext cx="9414655" cy="3547967"/>
            </a:xfrm>
            <a:prstGeom prst="roundRect">
              <a:avLst>
                <a:gd name="adj" fmla="val 5499"/>
              </a:avLst>
            </a:prstGeom>
            <a:solidFill>
              <a:schemeClr val="bg1"/>
            </a:solidFill>
            <a:ln w="19050">
              <a:solidFill>
                <a:srgbClr val="3E4E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4104640" y="1797257"/>
              <a:ext cx="10160" cy="3547967"/>
            </a:xfrm>
            <a:prstGeom prst="line">
              <a:avLst/>
            </a:prstGeom>
            <a:ln w="19050">
              <a:solidFill>
                <a:srgbClr val="3E4E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5638800" y="1798320"/>
              <a:ext cx="10160" cy="3547967"/>
            </a:xfrm>
            <a:prstGeom prst="line">
              <a:avLst/>
            </a:prstGeom>
            <a:ln w="19050">
              <a:solidFill>
                <a:srgbClr val="3E4E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7172960" y="1797257"/>
              <a:ext cx="10160" cy="3547967"/>
            </a:xfrm>
            <a:prstGeom prst="line">
              <a:avLst/>
            </a:prstGeom>
            <a:ln w="19050">
              <a:solidFill>
                <a:srgbClr val="3E4E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388673" y="2330215"/>
              <a:ext cx="9414655" cy="6585"/>
            </a:xfrm>
            <a:prstGeom prst="line">
              <a:avLst/>
            </a:prstGeom>
            <a:ln w="19050">
              <a:solidFill>
                <a:srgbClr val="3E4E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1388673" y="1889760"/>
              <a:ext cx="27159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Risk Description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104640" y="1889760"/>
              <a:ext cx="1544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Impact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638800" y="1889760"/>
              <a:ext cx="1544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Possibility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183120" y="1889760"/>
              <a:ext cx="3620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Response Plans</a:t>
              </a:r>
            </a:p>
          </p:txBody>
        </p:sp>
        <p:cxnSp>
          <p:nvCxnSpPr>
            <p:cNvPr id="51" name="Straight Connector 50"/>
            <p:cNvCxnSpPr/>
            <p:nvPr/>
          </p:nvCxnSpPr>
          <p:spPr>
            <a:xfrm flipV="1">
              <a:off x="1398832" y="3770174"/>
              <a:ext cx="9414655" cy="6585"/>
            </a:xfrm>
            <a:prstGeom prst="line">
              <a:avLst/>
            </a:prstGeom>
            <a:ln w="19050">
              <a:solidFill>
                <a:srgbClr val="3E4E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1503680" y="2782335"/>
            <a:ext cx="248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product is not completed according to schedule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502056" y="4574445"/>
            <a:ext cx="248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Member conflict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4114800" y="3066941"/>
            <a:ext cx="153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High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5645504" y="3066941"/>
            <a:ext cx="153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Medium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4114800" y="4574445"/>
            <a:ext cx="153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Medium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5648960" y="4574445"/>
            <a:ext cx="153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High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7182909" y="2527272"/>
            <a:ext cx="36100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Create an effective work plan, divide the work for each person, and each person in the group needs to ensure that the divided work is completed on schedule.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7179664" y="4297446"/>
            <a:ext cx="3610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Meeting with all members and lecturers, find out the causes and come up with solution ideas</a:t>
            </a:r>
            <a:endParaRPr lang="en-US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52030" l="72871" r="100000">
                        <a14:foregroundMark x1="98896" y1="12437" x2="99842" y2="22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139" t="20025" b="47983"/>
          <a:stretch/>
        </p:blipFill>
        <p:spPr>
          <a:xfrm>
            <a:off x="9528561" y="4729780"/>
            <a:ext cx="1833251" cy="1356946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69" b="47716" l="33754" r="6419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408" t="2461" r="32598" b="51274"/>
          <a:stretch/>
        </p:blipFill>
        <p:spPr>
          <a:xfrm rot="2376751">
            <a:off x="1060272" y="194792"/>
            <a:ext cx="2234029" cy="1736228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107327" y="1122106"/>
            <a:ext cx="2447030" cy="457200"/>
          </a:xfrm>
          <a:prstGeom prst="roundRect">
            <a:avLst>
              <a:gd name="adj" fmla="val 50000"/>
            </a:avLst>
          </a:prstGeom>
          <a:solidFill>
            <a:srgbClr val="3E4E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Project Risks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69" b="47716" l="33754" r="6419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170" t="2461" r="32598" b="71887"/>
          <a:stretch/>
        </p:blipFill>
        <p:spPr>
          <a:xfrm rot="2376751">
            <a:off x="2256349" y="625553"/>
            <a:ext cx="1161409" cy="962665"/>
          </a:xfrm>
          <a:prstGeom prst="rect">
            <a:avLst/>
          </a:prstGeom>
        </p:spPr>
      </p:pic>
      <p:sp>
        <p:nvSpPr>
          <p:cNvPr id="68" name="Slide Number Placeholder 6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781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52" grpId="0"/>
      <p:bldP spid="53" grpId="0"/>
      <p:bldP spid="54" grpId="0"/>
      <p:bldP spid="55" grpId="0"/>
      <p:bldP spid="56" grpId="0"/>
      <p:bldP spid="57" grpId="0"/>
      <p:bldP spid="5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lowchart: Terminator 24"/>
          <p:cNvSpPr/>
          <p:nvPr/>
        </p:nvSpPr>
        <p:spPr>
          <a:xfrm>
            <a:off x="9982200" y="3711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Tập tin:Logo Trường Đại học FPT.svg – Wikipedia tiếng Việ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7" y="107827"/>
            <a:ext cx="1715747" cy="66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83" y="5442393"/>
            <a:ext cx="1042035" cy="1012384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10755775" y="-700737"/>
            <a:ext cx="2286000" cy="2286000"/>
          </a:xfrm>
          <a:prstGeom prst="ellipse">
            <a:avLst/>
          </a:prstGeom>
          <a:solidFill>
            <a:srgbClr val="EC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Terminator 18"/>
          <p:cNvSpPr/>
          <p:nvPr/>
        </p:nvSpPr>
        <p:spPr>
          <a:xfrm>
            <a:off x="8507392" y="369005"/>
            <a:ext cx="3044142" cy="659757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Project Management</a:t>
            </a:r>
          </a:p>
        </p:txBody>
      </p:sp>
      <p:sp>
        <p:nvSpPr>
          <p:cNvPr id="24" name="Flowchart: Terminator 23"/>
          <p:cNvSpPr/>
          <p:nvPr/>
        </p:nvSpPr>
        <p:spPr>
          <a:xfrm>
            <a:off x="10445188" y="889398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49" y="6201694"/>
            <a:ext cx="671477" cy="652370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107327" y="1122106"/>
            <a:ext cx="2447030" cy="457200"/>
          </a:xfrm>
          <a:prstGeom prst="roundRect">
            <a:avLst>
              <a:gd name="adj" fmla="val 50000"/>
            </a:avLst>
          </a:prstGeom>
          <a:solidFill>
            <a:srgbClr val="4855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Team Structure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6736080" y="1457386"/>
            <a:ext cx="1348409" cy="605094"/>
          </a:xfrm>
          <a:prstGeom prst="roundRect">
            <a:avLst/>
          </a:prstGeom>
          <a:solidFill>
            <a:srgbClr val="2942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4"/>
                </a:solidFill>
              </a:rPr>
              <a:t>Supervisor</a:t>
            </a:r>
          </a:p>
          <a:p>
            <a:pPr algn="ctr"/>
            <a:r>
              <a:rPr lang="en-US" sz="1200" dirty="0"/>
              <a:t>Nguyen Van Sang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6736080" y="2290506"/>
            <a:ext cx="1348409" cy="605094"/>
          </a:xfrm>
          <a:prstGeom prst="roundRect">
            <a:avLst/>
          </a:prstGeom>
          <a:solidFill>
            <a:srgbClr val="3E4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4"/>
                </a:solidFill>
              </a:rPr>
              <a:t>Leader</a:t>
            </a:r>
          </a:p>
          <a:p>
            <a:pPr algn="ctr"/>
            <a:r>
              <a:rPr lang="en-US" sz="1200" dirty="0"/>
              <a:t>Ngo </a:t>
            </a:r>
            <a:r>
              <a:rPr lang="en-US" sz="1200" dirty="0" err="1"/>
              <a:t>Quoc</a:t>
            </a:r>
            <a:r>
              <a:rPr lang="en-US" sz="1200" dirty="0"/>
              <a:t> </a:t>
            </a:r>
            <a:r>
              <a:rPr lang="en-US" sz="1200" dirty="0" err="1"/>
              <a:t>Dat</a:t>
            </a:r>
            <a:endParaRPr lang="en-US" sz="1200" dirty="0"/>
          </a:p>
        </p:txBody>
      </p:sp>
      <p:sp>
        <p:nvSpPr>
          <p:cNvPr id="36" name="Rounded Rectangle 35"/>
          <p:cNvSpPr/>
          <p:nvPr/>
        </p:nvSpPr>
        <p:spPr>
          <a:xfrm>
            <a:off x="2604188" y="3123625"/>
            <a:ext cx="1348409" cy="605094"/>
          </a:xfrm>
          <a:prstGeom prst="roundRect">
            <a:avLst/>
          </a:prstGeom>
          <a:solidFill>
            <a:srgbClr val="485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 Team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5743704" y="3119226"/>
            <a:ext cx="1348409" cy="605094"/>
          </a:xfrm>
          <a:prstGeom prst="roundRect">
            <a:avLst/>
          </a:prstGeom>
          <a:solidFill>
            <a:srgbClr val="485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 Team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9595237" y="3123626"/>
            <a:ext cx="1348409" cy="605094"/>
          </a:xfrm>
          <a:prstGeom prst="roundRect">
            <a:avLst/>
          </a:prstGeom>
          <a:solidFill>
            <a:srgbClr val="485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 Team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730516" y="3956746"/>
            <a:ext cx="1348409" cy="605094"/>
          </a:xfrm>
          <a:prstGeom prst="roundRect">
            <a:avLst/>
          </a:prstGeom>
          <a:solidFill>
            <a:srgbClr val="5D6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Business Analysis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2604188" y="3956746"/>
            <a:ext cx="1348409" cy="605094"/>
          </a:xfrm>
          <a:prstGeom prst="roundRect">
            <a:avLst/>
          </a:prstGeom>
          <a:solidFill>
            <a:srgbClr val="5D6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Design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6810048" y="3956746"/>
            <a:ext cx="1348409" cy="605094"/>
          </a:xfrm>
          <a:prstGeom prst="roundRect">
            <a:avLst/>
          </a:prstGeom>
          <a:solidFill>
            <a:srgbClr val="5D6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Back-end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4479572" y="3956746"/>
            <a:ext cx="1348409" cy="605094"/>
          </a:xfrm>
          <a:prstGeom prst="roundRect">
            <a:avLst/>
          </a:prstGeom>
          <a:solidFill>
            <a:srgbClr val="5D6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Front-end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104637" y="4785466"/>
            <a:ext cx="822960" cy="605094"/>
          </a:xfrm>
          <a:prstGeom prst="roundRect">
            <a:avLst/>
          </a:prstGeom>
          <a:solidFill>
            <a:srgbClr val="7C7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Hoang Thai Son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991529" y="4785466"/>
            <a:ext cx="822960" cy="605094"/>
          </a:xfrm>
          <a:prstGeom prst="roundRect">
            <a:avLst/>
          </a:prstGeom>
          <a:solidFill>
            <a:srgbClr val="7C7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Pham The Minh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1878421" y="4785466"/>
            <a:ext cx="822960" cy="605094"/>
          </a:xfrm>
          <a:prstGeom prst="roundRect">
            <a:avLst/>
          </a:prstGeom>
          <a:solidFill>
            <a:srgbClr val="7C7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Mai The Nam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2866913" y="4785466"/>
            <a:ext cx="822960" cy="605094"/>
          </a:xfrm>
          <a:prstGeom prst="roundRect">
            <a:avLst/>
          </a:prstGeom>
          <a:solidFill>
            <a:srgbClr val="7C7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Pham The Minh</a:t>
            </a:r>
          </a:p>
        </p:txBody>
      </p:sp>
      <p:cxnSp>
        <p:nvCxnSpPr>
          <p:cNvPr id="6" name="Straight Connector 5"/>
          <p:cNvCxnSpPr>
            <a:stCxn id="2" idx="2"/>
            <a:endCxn id="35" idx="0"/>
          </p:cNvCxnSpPr>
          <p:nvPr/>
        </p:nvCxnSpPr>
        <p:spPr>
          <a:xfrm>
            <a:off x="7410285" y="2062480"/>
            <a:ext cx="0" cy="228026"/>
          </a:xfrm>
          <a:prstGeom prst="line">
            <a:avLst/>
          </a:prstGeom>
          <a:ln w="19050">
            <a:solidFill>
              <a:srgbClr val="294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cxnSpLocks/>
            <a:stCxn id="35" idx="2"/>
            <a:endCxn id="36" idx="0"/>
          </p:cNvCxnSpPr>
          <p:nvPr/>
        </p:nvCxnSpPr>
        <p:spPr>
          <a:xfrm rot="5400000">
            <a:off x="5230327" y="943666"/>
            <a:ext cx="228025" cy="4131892"/>
          </a:xfrm>
          <a:prstGeom prst="bentConnector3">
            <a:avLst/>
          </a:prstGeom>
          <a:ln w="19050">
            <a:solidFill>
              <a:srgbClr val="3E4E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35" idx="2"/>
            <a:endCxn id="38" idx="0"/>
          </p:cNvCxnSpPr>
          <p:nvPr/>
        </p:nvCxnSpPr>
        <p:spPr>
          <a:xfrm rot="16200000" flipH="1">
            <a:off x="8725850" y="1580034"/>
            <a:ext cx="228026" cy="2859157"/>
          </a:xfrm>
          <a:prstGeom prst="bentConnector3">
            <a:avLst>
              <a:gd name="adj1" fmla="val 50000"/>
            </a:avLst>
          </a:prstGeom>
          <a:ln w="19050">
            <a:solidFill>
              <a:srgbClr val="3E4E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36" idx="2"/>
            <a:endCxn id="40" idx="0"/>
          </p:cNvCxnSpPr>
          <p:nvPr/>
        </p:nvCxnSpPr>
        <p:spPr>
          <a:xfrm>
            <a:off x="3278393" y="3728719"/>
            <a:ext cx="0" cy="228027"/>
          </a:xfrm>
          <a:prstGeom prst="line">
            <a:avLst/>
          </a:prstGeom>
          <a:ln w="19050">
            <a:solidFill>
              <a:srgbClr val="4855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/>
          <p:nvPr/>
        </p:nvCxnSpPr>
        <p:spPr>
          <a:xfrm rot="5400000">
            <a:off x="2197727" y="2876080"/>
            <a:ext cx="228027" cy="1933306"/>
          </a:xfrm>
          <a:prstGeom prst="bentConnector3">
            <a:avLst>
              <a:gd name="adj1" fmla="val 50000"/>
            </a:avLst>
          </a:prstGeom>
          <a:ln w="19050">
            <a:solidFill>
              <a:srgbClr val="4855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37" idx="2"/>
            <a:endCxn id="42" idx="0"/>
          </p:cNvCxnSpPr>
          <p:nvPr/>
        </p:nvCxnSpPr>
        <p:spPr>
          <a:xfrm rot="5400000">
            <a:off x="5669630" y="3208467"/>
            <a:ext cx="232426" cy="1264132"/>
          </a:xfrm>
          <a:prstGeom prst="bentConnector3">
            <a:avLst>
              <a:gd name="adj1" fmla="val 50000"/>
            </a:avLst>
          </a:prstGeom>
          <a:ln w="19050">
            <a:solidFill>
              <a:srgbClr val="4855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/>
          <p:cNvCxnSpPr>
            <a:stCxn id="37" idx="2"/>
            <a:endCxn id="41" idx="0"/>
          </p:cNvCxnSpPr>
          <p:nvPr/>
        </p:nvCxnSpPr>
        <p:spPr>
          <a:xfrm rot="16200000" flipH="1">
            <a:off x="6834868" y="3307361"/>
            <a:ext cx="232426" cy="1066344"/>
          </a:xfrm>
          <a:prstGeom prst="bentConnector3">
            <a:avLst>
              <a:gd name="adj1" fmla="val 50000"/>
            </a:avLst>
          </a:prstGeom>
          <a:ln w="19050">
            <a:solidFill>
              <a:srgbClr val="4855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77"/>
          <p:cNvSpPr/>
          <p:nvPr/>
        </p:nvSpPr>
        <p:spPr>
          <a:xfrm>
            <a:off x="3855405" y="4785466"/>
            <a:ext cx="822960" cy="605094"/>
          </a:xfrm>
          <a:prstGeom prst="roundRect">
            <a:avLst/>
          </a:prstGeom>
          <a:solidFill>
            <a:srgbClr val="7C7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Pham The Minh</a:t>
            </a:r>
          </a:p>
        </p:txBody>
      </p:sp>
      <p:sp>
        <p:nvSpPr>
          <p:cNvPr id="79" name="Rounded Rectangle 78"/>
          <p:cNvSpPr/>
          <p:nvPr/>
        </p:nvSpPr>
        <p:spPr>
          <a:xfrm>
            <a:off x="4742297" y="4785466"/>
            <a:ext cx="822960" cy="605094"/>
          </a:xfrm>
          <a:prstGeom prst="roundRect">
            <a:avLst/>
          </a:prstGeom>
          <a:solidFill>
            <a:srgbClr val="7C7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Ngo </a:t>
            </a:r>
            <a:r>
              <a:rPr lang="en-US" sz="1200" dirty="0" err="1"/>
              <a:t>Quoc</a:t>
            </a:r>
            <a:r>
              <a:rPr lang="en-US" sz="1200" dirty="0"/>
              <a:t> </a:t>
            </a:r>
            <a:r>
              <a:rPr lang="en-US" sz="1200" dirty="0" err="1"/>
              <a:t>Dat</a:t>
            </a:r>
            <a:endParaRPr lang="en-US" sz="1200" dirty="0"/>
          </a:p>
        </p:txBody>
      </p:sp>
      <p:sp>
        <p:nvSpPr>
          <p:cNvPr id="80" name="Rounded Rectangle 79"/>
          <p:cNvSpPr/>
          <p:nvPr/>
        </p:nvSpPr>
        <p:spPr>
          <a:xfrm>
            <a:off x="5629189" y="4785466"/>
            <a:ext cx="822960" cy="605094"/>
          </a:xfrm>
          <a:prstGeom prst="roundRect">
            <a:avLst/>
          </a:prstGeom>
          <a:solidFill>
            <a:srgbClr val="7C7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Mai The Nam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6648161" y="4785466"/>
            <a:ext cx="822960" cy="605094"/>
          </a:xfrm>
          <a:prstGeom prst="roundRect">
            <a:avLst/>
          </a:prstGeom>
          <a:solidFill>
            <a:srgbClr val="7C7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Ngo </a:t>
            </a:r>
            <a:r>
              <a:rPr lang="en-US" sz="1200" dirty="0" err="1"/>
              <a:t>Quoc</a:t>
            </a:r>
            <a:r>
              <a:rPr lang="en-US" sz="1200" dirty="0"/>
              <a:t> </a:t>
            </a:r>
            <a:r>
              <a:rPr lang="en-US" sz="1200" dirty="0" err="1"/>
              <a:t>Dat</a:t>
            </a:r>
            <a:endParaRPr lang="en-US" sz="1200" dirty="0"/>
          </a:p>
        </p:txBody>
      </p:sp>
      <p:sp>
        <p:nvSpPr>
          <p:cNvPr id="82" name="Rounded Rectangle 81"/>
          <p:cNvSpPr/>
          <p:nvPr/>
        </p:nvSpPr>
        <p:spPr>
          <a:xfrm>
            <a:off x="7535053" y="4785466"/>
            <a:ext cx="822960" cy="605094"/>
          </a:xfrm>
          <a:prstGeom prst="roundRect">
            <a:avLst/>
          </a:prstGeom>
          <a:solidFill>
            <a:srgbClr val="7C7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Hoang Thai Son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10368449" y="4785466"/>
            <a:ext cx="822960" cy="605094"/>
          </a:xfrm>
          <a:prstGeom prst="roundRect">
            <a:avLst/>
          </a:prstGeom>
          <a:solidFill>
            <a:srgbClr val="7C7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Mai The Nam</a:t>
            </a:r>
          </a:p>
        </p:txBody>
      </p:sp>
      <p:sp>
        <p:nvSpPr>
          <p:cNvPr id="84" name="Rounded Rectangle 83"/>
          <p:cNvSpPr/>
          <p:nvPr/>
        </p:nvSpPr>
        <p:spPr>
          <a:xfrm>
            <a:off x="11255339" y="4785466"/>
            <a:ext cx="822960" cy="605094"/>
          </a:xfrm>
          <a:prstGeom prst="roundRect">
            <a:avLst/>
          </a:prstGeom>
          <a:solidFill>
            <a:srgbClr val="7C7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Hoang Thai Son</a:t>
            </a:r>
          </a:p>
        </p:txBody>
      </p:sp>
      <p:sp>
        <p:nvSpPr>
          <p:cNvPr id="85" name="Rounded Rectangle 84"/>
          <p:cNvSpPr/>
          <p:nvPr/>
        </p:nvSpPr>
        <p:spPr>
          <a:xfrm>
            <a:off x="8594665" y="4785466"/>
            <a:ext cx="822960" cy="605094"/>
          </a:xfrm>
          <a:prstGeom prst="roundRect">
            <a:avLst/>
          </a:prstGeom>
          <a:solidFill>
            <a:srgbClr val="7C7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Pham The Minh</a:t>
            </a:r>
          </a:p>
        </p:txBody>
      </p:sp>
      <p:sp>
        <p:nvSpPr>
          <p:cNvPr id="86" name="Rounded Rectangle 85"/>
          <p:cNvSpPr/>
          <p:nvPr/>
        </p:nvSpPr>
        <p:spPr>
          <a:xfrm>
            <a:off x="9481557" y="4785466"/>
            <a:ext cx="822960" cy="605094"/>
          </a:xfrm>
          <a:prstGeom prst="roundRect">
            <a:avLst/>
          </a:prstGeom>
          <a:solidFill>
            <a:srgbClr val="7C7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Ngo </a:t>
            </a:r>
            <a:r>
              <a:rPr lang="en-US" sz="1200" dirty="0" err="1"/>
              <a:t>Quoc</a:t>
            </a:r>
            <a:r>
              <a:rPr lang="en-US" sz="1200" dirty="0"/>
              <a:t> </a:t>
            </a:r>
            <a:r>
              <a:rPr lang="en-US" sz="1200" dirty="0" err="1"/>
              <a:t>Dat</a:t>
            </a:r>
            <a:endParaRPr lang="en-US" sz="1200" dirty="0"/>
          </a:p>
        </p:txBody>
      </p:sp>
      <p:cxnSp>
        <p:nvCxnSpPr>
          <p:cNvPr id="100" name="Elbow Connector 99"/>
          <p:cNvCxnSpPr>
            <a:stCxn id="35" idx="2"/>
            <a:endCxn id="37" idx="0"/>
          </p:cNvCxnSpPr>
          <p:nvPr/>
        </p:nvCxnSpPr>
        <p:spPr>
          <a:xfrm rot="5400000">
            <a:off x="6802284" y="2511225"/>
            <a:ext cx="223626" cy="992376"/>
          </a:xfrm>
          <a:prstGeom prst="bentConnector3">
            <a:avLst>
              <a:gd name="adj1" fmla="val 50000"/>
            </a:avLst>
          </a:prstGeom>
          <a:ln w="19050">
            <a:solidFill>
              <a:srgbClr val="3E4E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40" idx="2"/>
            <a:endCxn id="59" idx="0"/>
          </p:cNvCxnSpPr>
          <p:nvPr/>
        </p:nvCxnSpPr>
        <p:spPr>
          <a:xfrm>
            <a:off x="3278393" y="4561840"/>
            <a:ext cx="0" cy="223626"/>
          </a:xfrm>
          <a:prstGeom prst="line">
            <a:avLst/>
          </a:prstGeom>
          <a:ln w="19050">
            <a:solidFill>
              <a:srgbClr val="5D61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stCxn id="42" idx="2"/>
            <a:endCxn id="79" idx="0"/>
          </p:cNvCxnSpPr>
          <p:nvPr/>
        </p:nvCxnSpPr>
        <p:spPr>
          <a:xfrm>
            <a:off x="5153777" y="4561840"/>
            <a:ext cx="0" cy="223626"/>
          </a:xfrm>
          <a:prstGeom prst="line">
            <a:avLst/>
          </a:prstGeom>
          <a:ln w="19050">
            <a:solidFill>
              <a:srgbClr val="5D61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/>
          <p:cNvCxnSpPr>
            <a:stCxn id="39" idx="2"/>
            <a:endCxn id="45" idx="0"/>
          </p:cNvCxnSpPr>
          <p:nvPr/>
        </p:nvCxnSpPr>
        <p:spPr>
          <a:xfrm rot="16200000" flipH="1">
            <a:off x="1735498" y="4231063"/>
            <a:ext cx="223626" cy="885180"/>
          </a:xfrm>
          <a:prstGeom prst="bentConnector3">
            <a:avLst>
              <a:gd name="adj1" fmla="val 50000"/>
            </a:avLst>
          </a:prstGeom>
          <a:ln w="19050">
            <a:solidFill>
              <a:srgbClr val="5D61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39" idx="2"/>
            <a:endCxn id="44" idx="0"/>
          </p:cNvCxnSpPr>
          <p:nvPr/>
        </p:nvCxnSpPr>
        <p:spPr>
          <a:xfrm flipH="1">
            <a:off x="1403009" y="4561840"/>
            <a:ext cx="1712" cy="223626"/>
          </a:xfrm>
          <a:prstGeom prst="line">
            <a:avLst/>
          </a:prstGeom>
          <a:ln w="19050">
            <a:solidFill>
              <a:srgbClr val="5D61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Elbow Connector 114"/>
          <p:cNvCxnSpPr>
            <a:stCxn id="39" idx="2"/>
            <a:endCxn id="43" idx="0"/>
          </p:cNvCxnSpPr>
          <p:nvPr/>
        </p:nvCxnSpPr>
        <p:spPr>
          <a:xfrm rot="5400000">
            <a:off x="848606" y="4229351"/>
            <a:ext cx="223626" cy="888604"/>
          </a:xfrm>
          <a:prstGeom prst="bentConnector3">
            <a:avLst>
              <a:gd name="adj1" fmla="val 50000"/>
            </a:avLst>
          </a:prstGeom>
          <a:ln w="19050">
            <a:solidFill>
              <a:srgbClr val="5D61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Elbow Connector 117"/>
          <p:cNvCxnSpPr>
            <a:stCxn id="42" idx="2"/>
            <a:endCxn id="78" idx="0"/>
          </p:cNvCxnSpPr>
          <p:nvPr/>
        </p:nvCxnSpPr>
        <p:spPr>
          <a:xfrm rot="5400000">
            <a:off x="4598518" y="4230207"/>
            <a:ext cx="223626" cy="886892"/>
          </a:xfrm>
          <a:prstGeom prst="bentConnector3">
            <a:avLst>
              <a:gd name="adj1" fmla="val 50000"/>
            </a:avLst>
          </a:prstGeom>
          <a:ln w="19050">
            <a:solidFill>
              <a:srgbClr val="5D61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Elbow Connector 120"/>
          <p:cNvCxnSpPr>
            <a:stCxn id="42" idx="2"/>
            <a:endCxn id="80" idx="0"/>
          </p:cNvCxnSpPr>
          <p:nvPr/>
        </p:nvCxnSpPr>
        <p:spPr>
          <a:xfrm rot="16200000" flipH="1">
            <a:off x="5485410" y="4230207"/>
            <a:ext cx="223626" cy="886892"/>
          </a:xfrm>
          <a:prstGeom prst="bentConnector3">
            <a:avLst>
              <a:gd name="adj1" fmla="val 50000"/>
            </a:avLst>
          </a:prstGeom>
          <a:ln w="19050">
            <a:solidFill>
              <a:srgbClr val="5D61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Elbow Connector 123"/>
          <p:cNvCxnSpPr>
            <a:stCxn id="41" idx="2"/>
            <a:endCxn id="81" idx="0"/>
          </p:cNvCxnSpPr>
          <p:nvPr/>
        </p:nvCxnSpPr>
        <p:spPr>
          <a:xfrm rot="5400000">
            <a:off x="7160134" y="4461347"/>
            <a:ext cx="223626" cy="424612"/>
          </a:xfrm>
          <a:prstGeom prst="bentConnector3">
            <a:avLst>
              <a:gd name="adj1" fmla="val 50000"/>
            </a:avLst>
          </a:prstGeom>
          <a:ln w="19050">
            <a:solidFill>
              <a:srgbClr val="5D61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/>
          <p:cNvCxnSpPr>
            <a:stCxn id="41" idx="2"/>
            <a:endCxn id="82" idx="0"/>
          </p:cNvCxnSpPr>
          <p:nvPr/>
        </p:nvCxnSpPr>
        <p:spPr>
          <a:xfrm rot="16200000" flipH="1">
            <a:off x="7603580" y="4442513"/>
            <a:ext cx="223626" cy="462280"/>
          </a:xfrm>
          <a:prstGeom prst="bentConnector3">
            <a:avLst>
              <a:gd name="adj1" fmla="val 50000"/>
            </a:avLst>
          </a:prstGeom>
          <a:ln w="19050">
            <a:solidFill>
              <a:srgbClr val="5D61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Elbow Connector 129"/>
          <p:cNvCxnSpPr>
            <a:stCxn id="38" idx="2"/>
            <a:endCxn id="85" idx="0"/>
          </p:cNvCxnSpPr>
          <p:nvPr/>
        </p:nvCxnSpPr>
        <p:spPr>
          <a:xfrm rot="5400000">
            <a:off x="9109421" y="3625445"/>
            <a:ext cx="1056746" cy="1263297"/>
          </a:xfrm>
          <a:prstGeom prst="bentConnector3">
            <a:avLst>
              <a:gd name="adj1" fmla="val 50000"/>
            </a:avLst>
          </a:prstGeom>
          <a:ln w="19050">
            <a:solidFill>
              <a:srgbClr val="5D61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32"/>
          <p:cNvCxnSpPr>
            <a:stCxn id="38" idx="2"/>
            <a:endCxn id="86" idx="0"/>
          </p:cNvCxnSpPr>
          <p:nvPr/>
        </p:nvCxnSpPr>
        <p:spPr>
          <a:xfrm rot="5400000">
            <a:off x="9552867" y="4068891"/>
            <a:ext cx="1056746" cy="376405"/>
          </a:xfrm>
          <a:prstGeom prst="bentConnector3">
            <a:avLst>
              <a:gd name="adj1" fmla="val 50000"/>
            </a:avLst>
          </a:prstGeom>
          <a:ln w="19050">
            <a:solidFill>
              <a:srgbClr val="5D61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/>
          <p:cNvCxnSpPr>
            <a:stCxn id="38" idx="2"/>
            <a:endCxn id="83" idx="0"/>
          </p:cNvCxnSpPr>
          <p:nvPr/>
        </p:nvCxnSpPr>
        <p:spPr>
          <a:xfrm rot="16200000" flipH="1">
            <a:off x="9996312" y="4001849"/>
            <a:ext cx="1056746" cy="510487"/>
          </a:xfrm>
          <a:prstGeom prst="bentConnector3">
            <a:avLst>
              <a:gd name="adj1" fmla="val 50000"/>
            </a:avLst>
          </a:prstGeom>
          <a:ln w="19050">
            <a:solidFill>
              <a:srgbClr val="5D61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Elbow Connector 138"/>
          <p:cNvCxnSpPr>
            <a:stCxn id="38" idx="2"/>
            <a:endCxn id="84" idx="0"/>
          </p:cNvCxnSpPr>
          <p:nvPr/>
        </p:nvCxnSpPr>
        <p:spPr>
          <a:xfrm rot="16200000" flipH="1">
            <a:off x="10439757" y="3558404"/>
            <a:ext cx="1056746" cy="1397377"/>
          </a:xfrm>
          <a:prstGeom prst="bentConnector3">
            <a:avLst>
              <a:gd name="adj1" fmla="val 50000"/>
            </a:avLst>
          </a:prstGeom>
          <a:ln w="19050">
            <a:solidFill>
              <a:srgbClr val="5D61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Slide Number Placeholder 16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066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50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3500"/>
                            </p:stCondLst>
                            <p:childTnLst>
                              <p:par>
                                <p:cTn id="1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59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1EA23-2D3C-08C2-E9BA-CF6314F96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860402B-48F2-1C42-58F2-EDCD4AC12E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38" t="66961" r="41812" b="8835"/>
          <a:stretch/>
        </p:blipFill>
        <p:spPr>
          <a:xfrm>
            <a:off x="8038897" y="3860800"/>
            <a:ext cx="8369504" cy="41015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88F52B-D4B6-BE11-204C-FFCB41B51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665" y="-319919"/>
            <a:ext cx="1978255" cy="19219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803627-DEC0-5A41-A319-F1BD81E860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0" t="7037" r="67600" b="11552"/>
          <a:stretch/>
        </p:blipFill>
        <p:spPr>
          <a:xfrm>
            <a:off x="-375920" y="1702847"/>
            <a:ext cx="3474720" cy="5174817"/>
          </a:xfrm>
          <a:prstGeom prst="rect">
            <a:avLst/>
          </a:prstGeom>
        </p:spPr>
      </p:pic>
      <p:pic>
        <p:nvPicPr>
          <p:cNvPr id="4101" name="Picture 5" descr="Tập tin:Logo Trường Đại học FPT.svg – Wikipedia tiếng Việt">
            <a:extLst>
              <a:ext uri="{FF2B5EF4-FFF2-40B4-BE49-F238E27FC236}">
                <a16:creationId xmlns:a16="http://schemas.microsoft.com/office/drawing/2014/main" id="{5D372BFA-2CB7-9C37-D5A3-2B6587FCF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127" y="117987"/>
            <a:ext cx="1715747" cy="66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FB8400-6BE1-988A-9AD2-5043F077B066}"/>
              </a:ext>
            </a:extLst>
          </p:cNvPr>
          <p:cNvSpPr txBox="1"/>
          <p:nvPr/>
        </p:nvSpPr>
        <p:spPr>
          <a:xfrm>
            <a:off x="1725252" y="1149063"/>
            <a:ext cx="874149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153C67"/>
                </a:solidFill>
                <a:latin typeface="Arial Black" panose="020B0A04020102020204" pitchFamily="34" charset="0"/>
              </a:rPr>
              <a:t>Nih</a:t>
            </a:r>
            <a:r>
              <a:rPr lang="en-US" sz="6600" dirty="0">
                <a:solidFill>
                  <a:srgbClr val="EC2127"/>
                </a:solidFill>
                <a:latin typeface="Arial Black" panose="020B0A04020102020204" pitchFamily="34" charset="0"/>
              </a:rPr>
              <a:t>o</a:t>
            </a:r>
            <a:r>
              <a:rPr lang="en-US" sz="6600" dirty="0">
                <a:solidFill>
                  <a:srgbClr val="153C67"/>
                </a:solidFill>
                <a:latin typeface="Arial Black" panose="020B0A04020102020204" pitchFamily="34" charset="0"/>
              </a:rPr>
              <a:t>n Study Guide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2B753F-6944-3524-BEDB-C049670B4F80}"/>
              </a:ext>
            </a:extLst>
          </p:cNvPr>
          <p:cNvSpPr txBox="1"/>
          <p:nvPr/>
        </p:nvSpPr>
        <p:spPr>
          <a:xfrm>
            <a:off x="4645924" y="2827389"/>
            <a:ext cx="29001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EC2127"/>
                </a:solidFill>
                <a:latin typeface="Arial Narrow" panose="020B0606020202030204" pitchFamily="34" charset="0"/>
              </a:rPr>
              <a:t>Final Presentation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43C102-C8CC-1F0D-7C00-2C0D782134C0}"/>
              </a:ext>
            </a:extLst>
          </p:cNvPr>
          <p:cNvSpPr txBox="1"/>
          <p:nvPr/>
        </p:nvSpPr>
        <p:spPr>
          <a:xfrm>
            <a:off x="8319052" y="2191284"/>
            <a:ext cx="1839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1F3C67"/>
                </a:solidFill>
                <a:latin typeface="Arial Narrow" panose="020B0606020202030204" pitchFamily="34" charset="0"/>
              </a:rPr>
              <a:t>SEP490_G39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9676-2CB2-1524-2BFA-F5350483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1412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lowchart: Terminator 24"/>
          <p:cNvSpPr/>
          <p:nvPr/>
        </p:nvSpPr>
        <p:spPr>
          <a:xfrm>
            <a:off x="9982200" y="3711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Tập tin:Logo Trường Đại học FPT.svg – Wikipedia tiếng Việ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7" y="107827"/>
            <a:ext cx="1715747" cy="66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83" y="5442393"/>
            <a:ext cx="1042035" cy="1012384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10755775" y="-700737"/>
            <a:ext cx="2286000" cy="2286000"/>
          </a:xfrm>
          <a:prstGeom prst="ellipse">
            <a:avLst/>
          </a:prstGeom>
          <a:solidFill>
            <a:srgbClr val="EC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Terminator 18"/>
          <p:cNvSpPr/>
          <p:nvPr/>
        </p:nvSpPr>
        <p:spPr>
          <a:xfrm>
            <a:off x="8507392" y="369005"/>
            <a:ext cx="3044142" cy="659757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Project Management</a:t>
            </a:r>
          </a:p>
        </p:txBody>
      </p:sp>
      <p:sp>
        <p:nvSpPr>
          <p:cNvPr id="24" name="Flowchart: Terminator 23"/>
          <p:cNvSpPr/>
          <p:nvPr/>
        </p:nvSpPr>
        <p:spPr>
          <a:xfrm>
            <a:off x="10445188" y="889398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49" y="6201694"/>
            <a:ext cx="671477" cy="652370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107327" y="1122106"/>
            <a:ext cx="2447030" cy="457200"/>
          </a:xfrm>
          <a:prstGeom prst="roundRect">
            <a:avLst>
              <a:gd name="adj" fmla="val 50000"/>
            </a:avLst>
          </a:prstGeom>
          <a:solidFill>
            <a:srgbClr val="6767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Communication Plan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896054" y="1624340"/>
            <a:ext cx="10387182" cy="4164815"/>
          </a:xfrm>
          <a:prstGeom prst="roundRect">
            <a:avLst>
              <a:gd name="adj" fmla="val 5499"/>
            </a:avLst>
          </a:prstGeom>
          <a:solidFill>
            <a:schemeClr val="bg1"/>
          </a:solidFill>
          <a:ln w="19050">
            <a:solidFill>
              <a:srgbClr val="3E4E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7" name="Straight Connector 56"/>
          <p:cNvCxnSpPr/>
          <p:nvPr/>
        </p:nvCxnSpPr>
        <p:spPr>
          <a:xfrm>
            <a:off x="2382584" y="1652418"/>
            <a:ext cx="11847" cy="4164815"/>
          </a:xfrm>
          <a:prstGeom prst="line">
            <a:avLst/>
          </a:prstGeom>
          <a:ln w="19050">
            <a:solidFill>
              <a:srgbClr val="3E4E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3657778" y="1653781"/>
            <a:ext cx="8670" cy="4163452"/>
          </a:xfrm>
          <a:prstGeom prst="line">
            <a:avLst/>
          </a:prstGeom>
          <a:ln w="19050">
            <a:solidFill>
              <a:srgbClr val="3E4E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7586718" y="1652418"/>
            <a:ext cx="8164" cy="4164815"/>
          </a:xfrm>
          <a:prstGeom prst="line">
            <a:avLst/>
          </a:prstGeom>
          <a:ln w="19050">
            <a:solidFill>
              <a:srgbClr val="3E4E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896805" y="2186495"/>
            <a:ext cx="10387182" cy="8441"/>
          </a:xfrm>
          <a:prstGeom prst="line">
            <a:avLst/>
          </a:prstGeom>
          <a:ln w="19050">
            <a:solidFill>
              <a:srgbClr val="3E4E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96805" y="1661663"/>
            <a:ext cx="1485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Communication Items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382585" y="1770992"/>
            <a:ext cx="1275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Who/Target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657778" y="1770992"/>
            <a:ext cx="3917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Purpose</a:t>
            </a:r>
            <a:endParaRPr lang="en-US" b="1" dirty="0"/>
          </a:p>
        </p:txBody>
      </p:sp>
      <p:cxnSp>
        <p:nvCxnSpPr>
          <p:cNvPr id="70" name="Straight Connector 69"/>
          <p:cNvCxnSpPr/>
          <p:nvPr/>
        </p:nvCxnSpPr>
        <p:spPr>
          <a:xfrm flipV="1">
            <a:off x="908013" y="2799833"/>
            <a:ext cx="10387182" cy="8441"/>
          </a:xfrm>
          <a:prstGeom prst="line">
            <a:avLst/>
          </a:prstGeom>
          <a:ln w="19050">
            <a:solidFill>
              <a:srgbClr val="3E4E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9401721" y="1651724"/>
            <a:ext cx="18202" cy="4165509"/>
          </a:xfrm>
          <a:prstGeom prst="line">
            <a:avLst/>
          </a:prstGeom>
          <a:ln w="19050">
            <a:solidFill>
              <a:srgbClr val="3E4E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7594882" y="1773272"/>
            <a:ext cx="1818050" cy="311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When/Frequency</a:t>
            </a:r>
            <a:endParaRPr lang="en-US" b="1" dirty="0"/>
          </a:p>
        </p:txBody>
      </p:sp>
      <p:sp>
        <p:nvSpPr>
          <p:cNvPr id="96" name="TextBox 95"/>
          <p:cNvSpPr txBox="1"/>
          <p:nvPr/>
        </p:nvSpPr>
        <p:spPr>
          <a:xfrm>
            <a:off x="9423024" y="1777177"/>
            <a:ext cx="1818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Type, Tool, Method(s)</a:t>
            </a:r>
            <a:endParaRPr lang="en-US" b="1" dirty="0"/>
          </a:p>
        </p:txBody>
      </p:sp>
      <p:grpSp>
        <p:nvGrpSpPr>
          <p:cNvPr id="9" name="Group 8"/>
          <p:cNvGrpSpPr/>
          <p:nvPr/>
        </p:nvGrpSpPr>
        <p:grpSpPr>
          <a:xfrm>
            <a:off x="885595" y="2238081"/>
            <a:ext cx="10367824" cy="539709"/>
            <a:chOff x="885595" y="2238081"/>
            <a:chExt cx="10367824" cy="539709"/>
          </a:xfrm>
        </p:grpSpPr>
        <p:sp>
          <p:nvSpPr>
            <p:cNvPr id="71" name="TextBox 70"/>
            <p:cNvSpPr txBox="1"/>
            <p:nvPr/>
          </p:nvSpPr>
          <p:spPr>
            <a:xfrm>
              <a:off x="885595" y="2346466"/>
              <a:ext cx="14969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Daily meeting</a:t>
              </a:r>
              <a:endParaRPr lang="en-US" sz="1400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389387" y="2349522"/>
              <a:ext cx="12796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Team member</a:t>
              </a:r>
              <a:endParaRPr lang="en-US" sz="1400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668130" y="2254570"/>
              <a:ext cx="39185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Report tasks.</a:t>
              </a:r>
            </a:p>
            <a:p>
              <a:r>
                <a:rPr lang="en-US" sz="1400" dirty="0"/>
                <a:t>Raise problems.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7575508" y="2238081"/>
              <a:ext cx="18374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Everyday (20:30 – 20:45)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9415995" y="2345389"/>
              <a:ext cx="18374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Discord</a:t>
              </a:r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899462" y="2917465"/>
            <a:ext cx="1496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Assign tasks</a:t>
            </a:r>
            <a:endParaRPr lang="en-US" sz="1400" dirty="0"/>
          </a:p>
        </p:txBody>
      </p:sp>
      <p:sp>
        <p:nvSpPr>
          <p:cNvPr id="102" name="TextBox 101"/>
          <p:cNvSpPr txBox="1"/>
          <p:nvPr/>
        </p:nvSpPr>
        <p:spPr>
          <a:xfrm>
            <a:off x="2383376" y="2920521"/>
            <a:ext cx="127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Team member</a:t>
            </a:r>
            <a:endParaRPr lang="en-US" sz="1400" dirty="0"/>
          </a:p>
        </p:txBody>
      </p:sp>
      <p:sp>
        <p:nvSpPr>
          <p:cNvPr id="104" name="TextBox 103"/>
          <p:cNvSpPr txBox="1"/>
          <p:nvPr/>
        </p:nvSpPr>
        <p:spPr>
          <a:xfrm>
            <a:off x="3662119" y="2905081"/>
            <a:ext cx="3918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Leader assigns tasks to other team members.</a:t>
            </a:r>
            <a:endParaRPr lang="en-US" sz="1400" dirty="0"/>
          </a:p>
        </p:txBody>
      </p:sp>
      <p:sp>
        <p:nvSpPr>
          <p:cNvPr id="105" name="TextBox 104"/>
          <p:cNvSpPr txBox="1"/>
          <p:nvPr/>
        </p:nvSpPr>
        <p:spPr>
          <a:xfrm>
            <a:off x="7579436" y="2908470"/>
            <a:ext cx="1837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Once a week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9419923" y="2916388"/>
            <a:ext cx="1837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Discord</a:t>
            </a:r>
          </a:p>
        </p:txBody>
      </p:sp>
      <p:cxnSp>
        <p:nvCxnSpPr>
          <p:cNvPr id="108" name="Straight Connector 107"/>
          <p:cNvCxnSpPr/>
          <p:nvPr/>
        </p:nvCxnSpPr>
        <p:spPr>
          <a:xfrm flipV="1">
            <a:off x="898074" y="3349012"/>
            <a:ext cx="10387182" cy="8441"/>
          </a:xfrm>
          <a:prstGeom prst="line">
            <a:avLst/>
          </a:prstGeom>
          <a:ln w="19050">
            <a:solidFill>
              <a:srgbClr val="3E4E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897442" y="3468810"/>
            <a:ext cx="14969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Meeting with supervisor</a:t>
            </a:r>
            <a:endParaRPr lang="en-US" sz="1400" dirty="0"/>
          </a:p>
        </p:txBody>
      </p:sp>
      <p:sp>
        <p:nvSpPr>
          <p:cNvPr id="113" name="TextBox 112"/>
          <p:cNvSpPr txBox="1"/>
          <p:nvPr/>
        </p:nvSpPr>
        <p:spPr>
          <a:xfrm>
            <a:off x="2381356" y="3471866"/>
            <a:ext cx="127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Team member, supervisor</a:t>
            </a:r>
            <a:endParaRPr lang="en-US" sz="1400" dirty="0"/>
          </a:p>
        </p:txBody>
      </p:sp>
      <p:sp>
        <p:nvSpPr>
          <p:cNvPr id="114" name="TextBox 113"/>
          <p:cNvSpPr txBox="1"/>
          <p:nvPr/>
        </p:nvSpPr>
        <p:spPr>
          <a:xfrm>
            <a:off x="3660099" y="3456426"/>
            <a:ext cx="3918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Checking progress of project. Plan upcoming tasks.</a:t>
            </a:r>
            <a:endParaRPr lang="en-US" sz="1400" dirty="0"/>
          </a:p>
          <a:p>
            <a:r>
              <a:rPr lang="en-GB" sz="1400" dirty="0"/>
              <a:t>Update requirements.</a:t>
            </a:r>
            <a:endParaRPr lang="en-US" sz="1400" dirty="0"/>
          </a:p>
        </p:txBody>
      </p:sp>
      <p:sp>
        <p:nvSpPr>
          <p:cNvPr id="116" name="TextBox 115"/>
          <p:cNvSpPr txBox="1"/>
          <p:nvPr/>
        </p:nvSpPr>
        <p:spPr>
          <a:xfrm>
            <a:off x="7577416" y="3459815"/>
            <a:ext cx="1837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Once a week (Every Wednesday)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9417903" y="3557184"/>
            <a:ext cx="1837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Google Meet, Campus</a:t>
            </a:r>
            <a:endParaRPr lang="en-US" sz="1400" dirty="0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896054" y="4079259"/>
            <a:ext cx="10387182" cy="8441"/>
          </a:xfrm>
          <a:prstGeom prst="line">
            <a:avLst/>
          </a:prstGeom>
          <a:ln w="19050">
            <a:solidFill>
              <a:srgbClr val="3E4E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899369" y="5006909"/>
            <a:ext cx="10387182" cy="8441"/>
          </a:xfrm>
          <a:prstGeom prst="line">
            <a:avLst/>
          </a:prstGeom>
          <a:ln w="19050">
            <a:solidFill>
              <a:srgbClr val="3E4E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890818" y="4396456"/>
            <a:ext cx="1496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Weekly meeting</a:t>
            </a:r>
            <a:endParaRPr lang="en-US" sz="1400" dirty="0"/>
          </a:p>
        </p:txBody>
      </p:sp>
      <p:sp>
        <p:nvSpPr>
          <p:cNvPr id="126" name="TextBox 125"/>
          <p:cNvSpPr txBox="1"/>
          <p:nvPr/>
        </p:nvSpPr>
        <p:spPr>
          <a:xfrm>
            <a:off x="2386847" y="4296190"/>
            <a:ext cx="127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Team member, supervisor</a:t>
            </a:r>
            <a:endParaRPr lang="en-US" sz="1400" dirty="0"/>
          </a:p>
        </p:txBody>
      </p:sp>
      <p:sp>
        <p:nvSpPr>
          <p:cNvPr id="128" name="TextBox 127"/>
          <p:cNvSpPr txBox="1"/>
          <p:nvPr/>
        </p:nvSpPr>
        <p:spPr>
          <a:xfrm>
            <a:off x="3663225" y="4184936"/>
            <a:ext cx="39185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Review tasks.</a:t>
            </a:r>
          </a:p>
          <a:p>
            <a:pPr lvl="0"/>
            <a:r>
              <a:rPr lang="en-GB" sz="1400" dirty="0"/>
              <a:t>Check the progress of tasks in the sprint.</a:t>
            </a:r>
            <a:endParaRPr lang="en-US" sz="1400" dirty="0"/>
          </a:p>
          <a:p>
            <a:r>
              <a:rPr lang="en-GB" sz="1400" dirty="0"/>
              <a:t>Support for hard problems</a:t>
            </a:r>
            <a:endParaRPr lang="en-US" sz="1400" dirty="0"/>
          </a:p>
        </p:txBody>
      </p:sp>
      <p:sp>
        <p:nvSpPr>
          <p:cNvPr id="129" name="TextBox 128"/>
          <p:cNvSpPr txBox="1"/>
          <p:nvPr/>
        </p:nvSpPr>
        <p:spPr>
          <a:xfrm>
            <a:off x="7595271" y="4183208"/>
            <a:ext cx="18374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Every Wednesday and Sunday from 20h - 23h30</a:t>
            </a:r>
            <a:endParaRPr lang="en-US" sz="1400" dirty="0"/>
          </a:p>
        </p:txBody>
      </p:sp>
      <p:sp>
        <p:nvSpPr>
          <p:cNvPr id="131" name="TextBox 130"/>
          <p:cNvSpPr txBox="1"/>
          <p:nvPr/>
        </p:nvSpPr>
        <p:spPr>
          <a:xfrm>
            <a:off x="9413811" y="4375071"/>
            <a:ext cx="1837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Discord</a:t>
            </a:r>
            <a:endParaRPr lang="en-US" sz="1400" dirty="0"/>
          </a:p>
        </p:txBody>
      </p:sp>
      <p:sp>
        <p:nvSpPr>
          <p:cNvPr id="132" name="TextBox 131"/>
          <p:cNvSpPr txBox="1"/>
          <p:nvPr/>
        </p:nvSpPr>
        <p:spPr>
          <a:xfrm>
            <a:off x="874387" y="5171606"/>
            <a:ext cx="14969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Additional meeting</a:t>
            </a:r>
            <a:endParaRPr lang="en-US" sz="1400" dirty="0"/>
          </a:p>
        </p:txBody>
      </p:sp>
      <p:sp>
        <p:nvSpPr>
          <p:cNvPr id="134" name="TextBox 133"/>
          <p:cNvSpPr txBox="1"/>
          <p:nvPr/>
        </p:nvSpPr>
        <p:spPr>
          <a:xfrm>
            <a:off x="2390162" y="5273536"/>
            <a:ext cx="1279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Team member</a:t>
            </a:r>
            <a:endParaRPr lang="en-US" sz="1400" dirty="0"/>
          </a:p>
        </p:txBody>
      </p:sp>
      <p:sp>
        <p:nvSpPr>
          <p:cNvPr id="135" name="TextBox 134"/>
          <p:cNvSpPr txBox="1"/>
          <p:nvPr/>
        </p:nvSpPr>
        <p:spPr>
          <a:xfrm>
            <a:off x="3656601" y="5271615"/>
            <a:ext cx="3918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Solve issue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7589009" y="5050783"/>
            <a:ext cx="18374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Anytime a team member has problems.</a:t>
            </a:r>
            <a:endParaRPr lang="en-US" sz="1400" dirty="0"/>
          </a:p>
        </p:txBody>
      </p:sp>
      <p:sp>
        <p:nvSpPr>
          <p:cNvPr id="140" name="TextBox 139"/>
          <p:cNvSpPr txBox="1"/>
          <p:nvPr/>
        </p:nvSpPr>
        <p:spPr>
          <a:xfrm>
            <a:off x="9427065" y="5262965"/>
            <a:ext cx="1837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Discord</a:t>
            </a:r>
            <a:endParaRPr lang="en-US" sz="14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20</a:t>
            </a:fld>
            <a:endParaRPr lang="en-US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93A5996-7E8B-F1CA-7285-B685BCFF4F89}"/>
              </a:ext>
            </a:extLst>
          </p:cNvPr>
          <p:cNvSpPr/>
          <p:nvPr/>
        </p:nvSpPr>
        <p:spPr>
          <a:xfrm>
            <a:off x="14287258" y="1457386"/>
            <a:ext cx="1348409" cy="605094"/>
          </a:xfrm>
          <a:prstGeom prst="roundRect">
            <a:avLst/>
          </a:prstGeom>
          <a:solidFill>
            <a:srgbClr val="2942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4"/>
                </a:solidFill>
              </a:rPr>
              <a:t>Supervisor</a:t>
            </a:r>
          </a:p>
          <a:p>
            <a:pPr algn="ctr"/>
            <a:r>
              <a:rPr lang="en-US" sz="1200" dirty="0"/>
              <a:t>Nguyen Van Sang</a:t>
            </a:r>
          </a:p>
        </p:txBody>
      </p:sp>
      <p:sp>
        <p:nvSpPr>
          <p:cNvPr id="3" name="Rounded Rectangle 34">
            <a:extLst>
              <a:ext uri="{FF2B5EF4-FFF2-40B4-BE49-F238E27FC236}">
                <a16:creationId xmlns:a16="http://schemas.microsoft.com/office/drawing/2014/main" id="{69C50D3E-6A8E-2154-4D09-0FBE62008208}"/>
              </a:ext>
            </a:extLst>
          </p:cNvPr>
          <p:cNvSpPr/>
          <p:nvPr/>
        </p:nvSpPr>
        <p:spPr>
          <a:xfrm>
            <a:off x="-2968366" y="2290506"/>
            <a:ext cx="1348409" cy="605094"/>
          </a:xfrm>
          <a:prstGeom prst="roundRect">
            <a:avLst/>
          </a:prstGeom>
          <a:solidFill>
            <a:srgbClr val="3E4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4"/>
                </a:solidFill>
              </a:rPr>
              <a:t>Leader</a:t>
            </a:r>
          </a:p>
          <a:p>
            <a:pPr algn="ctr"/>
            <a:r>
              <a:rPr lang="en-US" sz="1200" dirty="0"/>
              <a:t>Ngo </a:t>
            </a:r>
            <a:r>
              <a:rPr lang="en-US" sz="1200" dirty="0" err="1"/>
              <a:t>Quoc</a:t>
            </a:r>
            <a:r>
              <a:rPr lang="en-US" sz="1200" dirty="0"/>
              <a:t> </a:t>
            </a:r>
            <a:r>
              <a:rPr lang="en-US" sz="1200" dirty="0" err="1"/>
              <a:t>Dat</a:t>
            </a:r>
            <a:endParaRPr lang="en-US" sz="1200" dirty="0"/>
          </a:p>
        </p:txBody>
      </p:sp>
      <p:sp>
        <p:nvSpPr>
          <p:cNvPr id="4" name="Rounded Rectangle 35">
            <a:extLst>
              <a:ext uri="{FF2B5EF4-FFF2-40B4-BE49-F238E27FC236}">
                <a16:creationId xmlns:a16="http://schemas.microsoft.com/office/drawing/2014/main" id="{1DF0E18F-C694-552D-227D-F7FF98F37C79}"/>
              </a:ext>
            </a:extLst>
          </p:cNvPr>
          <p:cNvSpPr/>
          <p:nvPr/>
        </p:nvSpPr>
        <p:spPr>
          <a:xfrm>
            <a:off x="-2882214" y="3123625"/>
            <a:ext cx="1348409" cy="605094"/>
          </a:xfrm>
          <a:prstGeom prst="roundRect">
            <a:avLst/>
          </a:prstGeom>
          <a:solidFill>
            <a:srgbClr val="485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 Team</a:t>
            </a:r>
          </a:p>
        </p:txBody>
      </p:sp>
      <p:sp>
        <p:nvSpPr>
          <p:cNvPr id="6" name="Rounded Rectangle 36">
            <a:extLst>
              <a:ext uri="{FF2B5EF4-FFF2-40B4-BE49-F238E27FC236}">
                <a16:creationId xmlns:a16="http://schemas.microsoft.com/office/drawing/2014/main" id="{15C5A086-1F03-E200-EDB6-F9F4A1974285}"/>
              </a:ext>
            </a:extLst>
          </p:cNvPr>
          <p:cNvSpPr/>
          <p:nvPr/>
        </p:nvSpPr>
        <p:spPr>
          <a:xfrm>
            <a:off x="5743704" y="-2308182"/>
            <a:ext cx="1348409" cy="605094"/>
          </a:xfrm>
          <a:prstGeom prst="roundRect">
            <a:avLst/>
          </a:prstGeom>
          <a:solidFill>
            <a:srgbClr val="485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 Team</a:t>
            </a:r>
          </a:p>
        </p:txBody>
      </p:sp>
      <p:sp>
        <p:nvSpPr>
          <p:cNvPr id="7" name="Rounded Rectangle 37">
            <a:extLst>
              <a:ext uri="{FF2B5EF4-FFF2-40B4-BE49-F238E27FC236}">
                <a16:creationId xmlns:a16="http://schemas.microsoft.com/office/drawing/2014/main" id="{A5781B6B-EA78-3A77-38A1-7FB652241A8C}"/>
              </a:ext>
            </a:extLst>
          </p:cNvPr>
          <p:cNvSpPr/>
          <p:nvPr/>
        </p:nvSpPr>
        <p:spPr>
          <a:xfrm>
            <a:off x="9595237" y="9376946"/>
            <a:ext cx="1348409" cy="605094"/>
          </a:xfrm>
          <a:prstGeom prst="roundRect">
            <a:avLst/>
          </a:prstGeom>
          <a:solidFill>
            <a:srgbClr val="485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 Team</a:t>
            </a:r>
          </a:p>
        </p:txBody>
      </p:sp>
      <p:sp>
        <p:nvSpPr>
          <p:cNvPr id="10" name="Rounded Rectangle 38">
            <a:extLst>
              <a:ext uri="{FF2B5EF4-FFF2-40B4-BE49-F238E27FC236}">
                <a16:creationId xmlns:a16="http://schemas.microsoft.com/office/drawing/2014/main" id="{08D89215-5693-01B0-D143-D773CAA62014}"/>
              </a:ext>
            </a:extLst>
          </p:cNvPr>
          <p:cNvSpPr/>
          <p:nvPr/>
        </p:nvSpPr>
        <p:spPr>
          <a:xfrm>
            <a:off x="730516" y="9148180"/>
            <a:ext cx="1348409" cy="605094"/>
          </a:xfrm>
          <a:prstGeom prst="roundRect">
            <a:avLst/>
          </a:prstGeom>
          <a:solidFill>
            <a:srgbClr val="5D6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Business Analysis</a:t>
            </a:r>
          </a:p>
        </p:txBody>
      </p:sp>
      <p:sp>
        <p:nvSpPr>
          <p:cNvPr id="11" name="Rounded Rectangle 39">
            <a:extLst>
              <a:ext uri="{FF2B5EF4-FFF2-40B4-BE49-F238E27FC236}">
                <a16:creationId xmlns:a16="http://schemas.microsoft.com/office/drawing/2014/main" id="{2074F685-473A-0D0E-27DB-0B621EA6FBD6}"/>
              </a:ext>
            </a:extLst>
          </p:cNvPr>
          <p:cNvSpPr/>
          <p:nvPr/>
        </p:nvSpPr>
        <p:spPr>
          <a:xfrm>
            <a:off x="2604188" y="-2414560"/>
            <a:ext cx="1348409" cy="605094"/>
          </a:xfrm>
          <a:prstGeom prst="roundRect">
            <a:avLst/>
          </a:prstGeom>
          <a:solidFill>
            <a:srgbClr val="5D6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UI Design</a:t>
            </a:r>
          </a:p>
        </p:txBody>
      </p:sp>
      <p:sp>
        <p:nvSpPr>
          <p:cNvPr id="12" name="Rounded Rectangle 40">
            <a:extLst>
              <a:ext uri="{FF2B5EF4-FFF2-40B4-BE49-F238E27FC236}">
                <a16:creationId xmlns:a16="http://schemas.microsoft.com/office/drawing/2014/main" id="{660CDDEB-1902-28D0-D42B-C820839B9FCC}"/>
              </a:ext>
            </a:extLst>
          </p:cNvPr>
          <p:cNvSpPr/>
          <p:nvPr/>
        </p:nvSpPr>
        <p:spPr>
          <a:xfrm>
            <a:off x="6810048" y="9443148"/>
            <a:ext cx="1348409" cy="605094"/>
          </a:xfrm>
          <a:prstGeom prst="roundRect">
            <a:avLst/>
          </a:prstGeom>
          <a:solidFill>
            <a:srgbClr val="5D6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Back-end</a:t>
            </a:r>
          </a:p>
        </p:txBody>
      </p:sp>
      <p:sp>
        <p:nvSpPr>
          <p:cNvPr id="13" name="Rounded Rectangle 41">
            <a:extLst>
              <a:ext uri="{FF2B5EF4-FFF2-40B4-BE49-F238E27FC236}">
                <a16:creationId xmlns:a16="http://schemas.microsoft.com/office/drawing/2014/main" id="{1C3B3D51-5F13-A3BE-112A-C784865712D7}"/>
              </a:ext>
            </a:extLst>
          </p:cNvPr>
          <p:cNvSpPr/>
          <p:nvPr/>
        </p:nvSpPr>
        <p:spPr>
          <a:xfrm>
            <a:off x="-2776638" y="3956746"/>
            <a:ext cx="1348409" cy="605094"/>
          </a:xfrm>
          <a:prstGeom prst="roundRect">
            <a:avLst/>
          </a:prstGeom>
          <a:solidFill>
            <a:srgbClr val="5D6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Front-end</a:t>
            </a:r>
          </a:p>
        </p:txBody>
      </p:sp>
      <p:sp>
        <p:nvSpPr>
          <p:cNvPr id="15" name="Rounded Rectangle 42">
            <a:extLst>
              <a:ext uri="{FF2B5EF4-FFF2-40B4-BE49-F238E27FC236}">
                <a16:creationId xmlns:a16="http://schemas.microsoft.com/office/drawing/2014/main" id="{8E76FA3B-4984-F8D1-6E01-F4F39648362D}"/>
              </a:ext>
            </a:extLst>
          </p:cNvPr>
          <p:cNvSpPr/>
          <p:nvPr/>
        </p:nvSpPr>
        <p:spPr>
          <a:xfrm>
            <a:off x="104637" y="-2470744"/>
            <a:ext cx="822960" cy="605094"/>
          </a:xfrm>
          <a:prstGeom prst="roundRect">
            <a:avLst/>
          </a:prstGeom>
          <a:solidFill>
            <a:srgbClr val="7C7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Hoang Thai Son</a:t>
            </a:r>
          </a:p>
        </p:txBody>
      </p:sp>
      <p:sp>
        <p:nvSpPr>
          <p:cNvPr id="16" name="Rounded Rectangle 43">
            <a:extLst>
              <a:ext uri="{FF2B5EF4-FFF2-40B4-BE49-F238E27FC236}">
                <a16:creationId xmlns:a16="http://schemas.microsoft.com/office/drawing/2014/main" id="{C36993F4-9F63-2863-4EB5-C67BFC6F991C}"/>
              </a:ext>
            </a:extLst>
          </p:cNvPr>
          <p:cNvSpPr/>
          <p:nvPr/>
        </p:nvSpPr>
        <p:spPr>
          <a:xfrm>
            <a:off x="-2489091" y="4785466"/>
            <a:ext cx="822960" cy="605094"/>
          </a:xfrm>
          <a:prstGeom prst="roundRect">
            <a:avLst/>
          </a:prstGeom>
          <a:solidFill>
            <a:srgbClr val="7C7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Pham The Minh</a:t>
            </a:r>
          </a:p>
        </p:txBody>
      </p:sp>
      <p:sp>
        <p:nvSpPr>
          <p:cNvPr id="17" name="Rounded Rectangle 44">
            <a:extLst>
              <a:ext uri="{FF2B5EF4-FFF2-40B4-BE49-F238E27FC236}">
                <a16:creationId xmlns:a16="http://schemas.microsoft.com/office/drawing/2014/main" id="{3B590093-F623-3C10-DB8A-65E1C79C6DF6}"/>
              </a:ext>
            </a:extLst>
          </p:cNvPr>
          <p:cNvSpPr/>
          <p:nvPr/>
        </p:nvSpPr>
        <p:spPr>
          <a:xfrm>
            <a:off x="12969215" y="4785466"/>
            <a:ext cx="822960" cy="605094"/>
          </a:xfrm>
          <a:prstGeom prst="roundRect">
            <a:avLst/>
          </a:prstGeom>
          <a:solidFill>
            <a:srgbClr val="7C7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Mai The Nam</a:t>
            </a:r>
          </a:p>
        </p:txBody>
      </p:sp>
      <p:sp>
        <p:nvSpPr>
          <p:cNvPr id="20" name="Rounded Rectangle 58">
            <a:extLst>
              <a:ext uri="{FF2B5EF4-FFF2-40B4-BE49-F238E27FC236}">
                <a16:creationId xmlns:a16="http://schemas.microsoft.com/office/drawing/2014/main" id="{BB54A612-82AC-EF64-C165-DF10AB80449B}"/>
              </a:ext>
            </a:extLst>
          </p:cNvPr>
          <p:cNvSpPr/>
          <p:nvPr/>
        </p:nvSpPr>
        <p:spPr>
          <a:xfrm>
            <a:off x="2866913" y="9209980"/>
            <a:ext cx="822960" cy="605094"/>
          </a:xfrm>
          <a:prstGeom prst="roundRect">
            <a:avLst/>
          </a:prstGeom>
          <a:solidFill>
            <a:srgbClr val="7C7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Pham The Minh</a:t>
            </a:r>
          </a:p>
        </p:txBody>
      </p:sp>
      <p:sp>
        <p:nvSpPr>
          <p:cNvPr id="31" name="Rounded Rectangle 77">
            <a:extLst>
              <a:ext uri="{FF2B5EF4-FFF2-40B4-BE49-F238E27FC236}">
                <a16:creationId xmlns:a16="http://schemas.microsoft.com/office/drawing/2014/main" id="{A7684C08-50D4-1696-9D0C-D58C0C0FCF2C}"/>
              </a:ext>
            </a:extLst>
          </p:cNvPr>
          <p:cNvSpPr/>
          <p:nvPr/>
        </p:nvSpPr>
        <p:spPr>
          <a:xfrm>
            <a:off x="12999409" y="4785466"/>
            <a:ext cx="822960" cy="605094"/>
          </a:xfrm>
          <a:prstGeom prst="roundRect">
            <a:avLst/>
          </a:prstGeom>
          <a:solidFill>
            <a:srgbClr val="7C7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Pham The Minh</a:t>
            </a:r>
          </a:p>
        </p:txBody>
      </p:sp>
      <p:sp>
        <p:nvSpPr>
          <p:cNvPr id="32" name="Rounded Rectangle 78">
            <a:extLst>
              <a:ext uri="{FF2B5EF4-FFF2-40B4-BE49-F238E27FC236}">
                <a16:creationId xmlns:a16="http://schemas.microsoft.com/office/drawing/2014/main" id="{1AB6ED24-A074-CCD7-8E4E-ED91736B375C}"/>
              </a:ext>
            </a:extLst>
          </p:cNvPr>
          <p:cNvSpPr/>
          <p:nvPr/>
        </p:nvSpPr>
        <p:spPr>
          <a:xfrm>
            <a:off x="4742297" y="9268974"/>
            <a:ext cx="822960" cy="605094"/>
          </a:xfrm>
          <a:prstGeom prst="roundRect">
            <a:avLst/>
          </a:prstGeom>
          <a:solidFill>
            <a:srgbClr val="7C7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Ngo </a:t>
            </a:r>
            <a:r>
              <a:rPr lang="en-US" sz="1200" dirty="0" err="1"/>
              <a:t>Quoc</a:t>
            </a:r>
            <a:r>
              <a:rPr lang="en-US" sz="1200" dirty="0"/>
              <a:t> </a:t>
            </a:r>
            <a:r>
              <a:rPr lang="en-US" sz="1200" dirty="0" err="1"/>
              <a:t>Dat</a:t>
            </a:r>
            <a:endParaRPr lang="en-US" sz="1200" dirty="0"/>
          </a:p>
        </p:txBody>
      </p:sp>
      <p:sp>
        <p:nvSpPr>
          <p:cNvPr id="33" name="Rounded Rectangle 79">
            <a:extLst>
              <a:ext uri="{FF2B5EF4-FFF2-40B4-BE49-F238E27FC236}">
                <a16:creationId xmlns:a16="http://schemas.microsoft.com/office/drawing/2014/main" id="{5C095ED0-1E72-15A8-54E5-CE345C02A80A}"/>
              </a:ext>
            </a:extLst>
          </p:cNvPr>
          <p:cNvSpPr/>
          <p:nvPr/>
        </p:nvSpPr>
        <p:spPr>
          <a:xfrm>
            <a:off x="5629189" y="9416461"/>
            <a:ext cx="822960" cy="605094"/>
          </a:xfrm>
          <a:prstGeom prst="roundRect">
            <a:avLst/>
          </a:prstGeom>
          <a:solidFill>
            <a:srgbClr val="7C7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Mai The Nam</a:t>
            </a:r>
          </a:p>
        </p:txBody>
      </p:sp>
      <p:sp>
        <p:nvSpPr>
          <p:cNvPr id="35" name="Rounded Rectangle 80">
            <a:extLst>
              <a:ext uri="{FF2B5EF4-FFF2-40B4-BE49-F238E27FC236}">
                <a16:creationId xmlns:a16="http://schemas.microsoft.com/office/drawing/2014/main" id="{51D6CFC4-564F-A48C-3391-27BFD225DB48}"/>
              </a:ext>
            </a:extLst>
          </p:cNvPr>
          <p:cNvSpPr/>
          <p:nvPr/>
        </p:nvSpPr>
        <p:spPr>
          <a:xfrm>
            <a:off x="14789275" y="4785466"/>
            <a:ext cx="822960" cy="605094"/>
          </a:xfrm>
          <a:prstGeom prst="roundRect">
            <a:avLst/>
          </a:prstGeom>
          <a:solidFill>
            <a:srgbClr val="7C7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Ngo </a:t>
            </a:r>
            <a:r>
              <a:rPr lang="en-US" sz="1200" dirty="0" err="1"/>
              <a:t>Quoc</a:t>
            </a:r>
            <a:r>
              <a:rPr lang="en-US" sz="1200" dirty="0"/>
              <a:t> </a:t>
            </a:r>
            <a:r>
              <a:rPr lang="en-US" sz="1200" dirty="0" err="1"/>
              <a:t>Dat</a:t>
            </a:r>
            <a:endParaRPr lang="en-US" sz="1200" dirty="0"/>
          </a:p>
        </p:txBody>
      </p:sp>
      <p:sp>
        <p:nvSpPr>
          <p:cNvPr id="36" name="Rounded Rectangle 81">
            <a:extLst>
              <a:ext uri="{FF2B5EF4-FFF2-40B4-BE49-F238E27FC236}">
                <a16:creationId xmlns:a16="http://schemas.microsoft.com/office/drawing/2014/main" id="{E39179AF-EFE7-EE39-BC34-3B9DA1A1C734}"/>
              </a:ext>
            </a:extLst>
          </p:cNvPr>
          <p:cNvSpPr/>
          <p:nvPr/>
        </p:nvSpPr>
        <p:spPr>
          <a:xfrm>
            <a:off x="7535053" y="-2175776"/>
            <a:ext cx="822960" cy="605094"/>
          </a:xfrm>
          <a:prstGeom prst="roundRect">
            <a:avLst/>
          </a:prstGeom>
          <a:solidFill>
            <a:srgbClr val="7C7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Hoang Thai Son</a:t>
            </a:r>
          </a:p>
        </p:txBody>
      </p:sp>
      <p:sp>
        <p:nvSpPr>
          <p:cNvPr id="37" name="Rounded Rectangle 82">
            <a:extLst>
              <a:ext uri="{FF2B5EF4-FFF2-40B4-BE49-F238E27FC236}">
                <a16:creationId xmlns:a16="http://schemas.microsoft.com/office/drawing/2014/main" id="{BFF5B4B5-E176-4566-B749-4A880C52D122}"/>
              </a:ext>
            </a:extLst>
          </p:cNvPr>
          <p:cNvSpPr/>
          <p:nvPr/>
        </p:nvSpPr>
        <p:spPr>
          <a:xfrm>
            <a:off x="10368449" y="8561054"/>
            <a:ext cx="822960" cy="605094"/>
          </a:xfrm>
          <a:prstGeom prst="roundRect">
            <a:avLst/>
          </a:prstGeom>
          <a:solidFill>
            <a:srgbClr val="7C7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Mai The Nam</a:t>
            </a:r>
          </a:p>
        </p:txBody>
      </p:sp>
      <p:sp>
        <p:nvSpPr>
          <p:cNvPr id="38" name="Rounded Rectangle 83">
            <a:extLst>
              <a:ext uri="{FF2B5EF4-FFF2-40B4-BE49-F238E27FC236}">
                <a16:creationId xmlns:a16="http://schemas.microsoft.com/office/drawing/2014/main" id="{7A714F80-6D22-AF38-35C5-6FF255DB5083}"/>
              </a:ext>
            </a:extLst>
          </p:cNvPr>
          <p:cNvSpPr/>
          <p:nvPr/>
        </p:nvSpPr>
        <p:spPr>
          <a:xfrm>
            <a:off x="11255339" y="9976900"/>
            <a:ext cx="822960" cy="605094"/>
          </a:xfrm>
          <a:prstGeom prst="roundRect">
            <a:avLst/>
          </a:prstGeom>
          <a:solidFill>
            <a:srgbClr val="7C7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Hoang Thai Son</a:t>
            </a:r>
          </a:p>
        </p:txBody>
      </p:sp>
      <p:sp>
        <p:nvSpPr>
          <p:cNvPr id="39" name="Rounded Rectangle 84">
            <a:extLst>
              <a:ext uri="{FF2B5EF4-FFF2-40B4-BE49-F238E27FC236}">
                <a16:creationId xmlns:a16="http://schemas.microsoft.com/office/drawing/2014/main" id="{5C8B750B-E09E-097D-1B4C-88BFF571D046}"/>
              </a:ext>
            </a:extLst>
          </p:cNvPr>
          <p:cNvSpPr/>
          <p:nvPr/>
        </p:nvSpPr>
        <p:spPr>
          <a:xfrm>
            <a:off x="8594665" y="-2175776"/>
            <a:ext cx="822960" cy="605094"/>
          </a:xfrm>
          <a:prstGeom prst="roundRect">
            <a:avLst/>
          </a:prstGeom>
          <a:solidFill>
            <a:srgbClr val="7C7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Pham The Minh</a:t>
            </a:r>
          </a:p>
        </p:txBody>
      </p:sp>
      <p:sp>
        <p:nvSpPr>
          <p:cNvPr id="40" name="Rounded Rectangle 85">
            <a:extLst>
              <a:ext uri="{FF2B5EF4-FFF2-40B4-BE49-F238E27FC236}">
                <a16:creationId xmlns:a16="http://schemas.microsoft.com/office/drawing/2014/main" id="{EC845283-CCDB-A949-BB95-16FCEFE076A4}"/>
              </a:ext>
            </a:extLst>
          </p:cNvPr>
          <p:cNvSpPr/>
          <p:nvPr/>
        </p:nvSpPr>
        <p:spPr>
          <a:xfrm>
            <a:off x="9481557" y="-2175776"/>
            <a:ext cx="822960" cy="605094"/>
          </a:xfrm>
          <a:prstGeom prst="roundRect">
            <a:avLst/>
          </a:prstGeom>
          <a:solidFill>
            <a:srgbClr val="7C7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Ngo </a:t>
            </a:r>
            <a:r>
              <a:rPr lang="en-US" sz="1200" dirty="0" err="1"/>
              <a:t>Quoc</a:t>
            </a:r>
            <a:r>
              <a:rPr lang="en-US" sz="1200" dirty="0"/>
              <a:t> </a:t>
            </a:r>
            <a:r>
              <a:rPr lang="en-US" sz="1200" dirty="0" err="1"/>
              <a:t>Dat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753413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lowchart: Terminator 24"/>
          <p:cNvSpPr/>
          <p:nvPr/>
        </p:nvSpPr>
        <p:spPr>
          <a:xfrm>
            <a:off x="9982200" y="3711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Tập tin:Logo Trường Đại học FPT.svg – Wikipedia tiếng Việ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7" y="107827"/>
            <a:ext cx="1715747" cy="66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83" y="5442393"/>
            <a:ext cx="1042035" cy="1012384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10755775" y="-700737"/>
            <a:ext cx="2286000" cy="2286000"/>
          </a:xfrm>
          <a:prstGeom prst="ellipse">
            <a:avLst/>
          </a:prstGeom>
          <a:solidFill>
            <a:srgbClr val="EC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Terminator 18"/>
          <p:cNvSpPr/>
          <p:nvPr/>
        </p:nvSpPr>
        <p:spPr>
          <a:xfrm>
            <a:off x="8507392" y="369005"/>
            <a:ext cx="3044142" cy="659757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Project Management</a:t>
            </a:r>
          </a:p>
        </p:txBody>
      </p:sp>
      <p:sp>
        <p:nvSpPr>
          <p:cNvPr id="24" name="Flowchart: Terminator 23"/>
          <p:cNvSpPr/>
          <p:nvPr/>
        </p:nvSpPr>
        <p:spPr>
          <a:xfrm>
            <a:off x="10445188" y="889398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49" y="6201694"/>
            <a:ext cx="671477" cy="652370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107327" y="1122106"/>
            <a:ext cx="2447030" cy="457200"/>
          </a:xfrm>
          <a:prstGeom prst="roundRect">
            <a:avLst>
              <a:gd name="adj" fmla="val 50000"/>
            </a:avLst>
          </a:prstGeom>
          <a:solidFill>
            <a:srgbClr val="7C73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Tool &amp; Infrastructures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896805" y="1652418"/>
            <a:ext cx="10387182" cy="4305461"/>
          </a:xfrm>
          <a:prstGeom prst="roundRect">
            <a:avLst>
              <a:gd name="adj" fmla="val 5499"/>
            </a:avLst>
          </a:prstGeom>
          <a:solidFill>
            <a:schemeClr val="bg1"/>
          </a:solidFill>
          <a:ln w="19050">
            <a:solidFill>
              <a:srgbClr val="3E4E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2" name="Straight Connector 61"/>
          <p:cNvCxnSpPr/>
          <p:nvPr/>
        </p:nvCxnSpPr>
        <p:spPr>
          <a:xfrm flipV="1">
            <a:off x="896805" y="2186495"/>
            <a:ext cx="10387182" cy="8441"/>
          </a:xfrm>
          <a:prstGeom prst="line">
            <a:avLst/>
          </a:prstGeom>
          <a:ln w="19050">
            <a:solidFill>
              <a:srgbClr val="3E4E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96805" y="1770993"/>
            <a:ext cx="2949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Category</a:t>
            </a:r>
          </a:p>
        </p:txBody>
      </p:sp>
      <p:cxnSp>
        <p:nvCxnSpPr>
          <p:cNvPr id="70" name="Straight Connector 69"/>
          <p:cNvCxnSpPr/>
          <p:nvPr/>
        </p:nvCxnSpPr>
        <p:spPr>
          <a:xfrm flipV="1">
            <a:off x="908013" y="2724667"/>
            <a:ext cx="10387182" cy="8441"/>
          </a:xfrm>
          <a:prstGeom prst="line">
            <a:avLst/>
          </a:prstGeom>
          <a:ln w="19050">
            <a:solidFill>
              <a:srgbClr val="3E4E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3848666" y="1777178"/>
            <a:ext cx="7392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Tool/Infrastructure</a:t>
            </a:r>
            <a:endParaRPr lang="en-US" sz="2000" b="1" dirty="0"/>
          </a:p>
        </p:txBody>
      </p:sp>
      <p:sp>
        <p:nvSpPr>
          <p:cNvPr id="101" name="TextBox 100"/>
          <p:cNvSpPr txBox="1"/>
          <p:nvPr/>
        </p:nvSpPr>
        <p:spPr>
          <a:xfrm>
            <a:off x="899462" y="2301240"/>
            <a:ext cx="2955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/>
              <a:t>Framework</a:t>
            </a:r>
            <a:endParaRPr lang="en-US" sz="1600" b="1" dirty="0"/>
          </a:p>
        </p:txBody>
      </p:sp>
      <p:cxnSp>
        <p:nvCxnSpPr>
          <p:cNvPr id="108" name="Straight Connector 107"/>
          <p:cNvCxnSpPr/>
          <p:nvPr/>
        </p:nvCxnSpPr>
        <p:spPr>
          <a:xfrm flipV="1">
            <a:off x="898074" y="3800153"/>
            <a:ext cx="10387182" cy="8441"/>
          </a:xfrm>
          <a:prstGeom prst="line">
            <a:avLst/>
          </a:prstGeom>
          <a:ln w="19050">
            <a:solidFill>
              <a:srgbClr val="3E4E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896054" y="4875639"/>
            <a:ext cx="10387182" cy="8441"/>
          </a:xfrm>
          <a:prstGeom prst="line">
            <a:avLst/>
          </a:prstGeom>
          <a:ln w="19050">
            <a:solidFill>
              <a:srgbClr val="3E4E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846621" y="1653781"/>
            <a:ext cx="8670" cy="4304098"/>
          </a:xfrm>
          <a:prstGeom prst="line">
            <a:avLst/>
          </a:prstGeom>
          <a:ln w="19050">
            <a:solidFill>
              <a:srgbClr val="3E4E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08013" y="3262410"/>
            <a:ext cx="10387182" cy="8441"/>
          </a:xfrm>
          <a:prstGeom prst="line">
            <a:avLst/>
          </a:prstGeom>
          <a:ln w="19050">
            <a:solidFill>
              <a:srgbClr val="3E4E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874132" y="4337896"/>
            <a:ext cx="10387182" cy="8441"/>
          </a:xfrm>
          <a:prstGeom prst="line">
            <a:avLst/>
          </a:prstGeom>
          <a:ln w="19050">
            <a:solidFill>
              <a:srgbClr val="3E4E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902409" y="5413382"/>
            <a:ext cx="10387182" cy="8441"/>
          </a:xfrm>
          <a:prstGeom prst="line">
            <a:avLst/>
          </a:prstGeom>
          <a:ln w="19050">
            <a:solidFill>
              <a:srgbClr val="3E4E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892838" y="2846555"/>
            <a:ext cx="2955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/>
              <a:t>Database</a:t>
            </a:r>
            <a:endParaRPr lang="en-US" sz="16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886214" y="3371992"/>
            <a:ext cx="2955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/>
              <a:t>IDEs/Editor</a:t>
            </a:r>
            <a:endParaRPr lang="en-US" sz="1600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889525" y="3907371"/>
            <a:ext cx="2955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/>
              <a:t>Version Control</a:t>
            </a:r>
            <a:endParaRPr lang="en-US" sz="1600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892837" y="4462627"/>
            <a:ext cx="2955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/>
              <a:t>Design</a:t>
            </a:r>
            <a:endParaRPr lang="en-US" sz="1600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896151" y="4998001"/>
            <a:ext cx="2955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/>
              <a:t>Documentations</a:t>
            </a:r>
            <a:endParaRPr lang="en-US" sz="1600" b="1" dirty="0"/>
          </a:p>
        </p:txBody>
      </p:sp>
      <p:sp>
        <p:nvSpPr>
          <p:cNvPr id="86" name="TextBox 85"/>
          <p:cNvSpPr txBox="1"/>
          <p:nvPr/>
        </p:nvSpPr>
        <p:spPr>
          <a:xfrm>
            <a:off x="889526" y="5523439"/>
            <a:ext cx="2955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/>
              <a:t>Project Management</a:t>
            </a:r>
            <a:endParaRPr lang="en-US" sz="1600" b="1" dirty="0"/>
          </a:p>
        </p:txBody>
      </p:sp>
      <p:pic>
        <p:nvPicPr>
          <p:cNvPr id="15362" name="Picture 2" descr="Vue.js&quot; Icon - Download for free – Iconduck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056" y="2230987"/>
            <a:ext cx="530207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TextBox 87"/>
          <p:cNvSpPr txBox="1"/>
          <p:nvPr/>
        </p:nvSpPr>
        <p:spPr>
          <a:xfrm>
            <a:off x="4750103" y="2301240"/>
            <a:ext cx="644857" cy="307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Vue.js</a:t>
            </a:r>
            <a:endParaRPr lang="en-US" sz="1400" dirty="0"/>
          </a:p>
        </p:txBody>
      </p:sp>
      <p:sp>
        <p:nvSpPr>
          <p:cNvPr id="89" name="TextBox 88"/>
          <p:cNvSpPr txBox="1"/>
          <p:nvPr/>
        </p:nvSpPr>
        <p:spPr>
          <a:xfrm>
            <a:off x="4750103" y="2842972"/>
            <a:ext cx="915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MySQL</a:t>
            </a:r>
            <a:endParaRPr lang="en-US" sz="1400" dirty="0"/>
          </a:p>
        </p:txBody>
      </p:sp>
      <p:sp>
        <p:nvSpPr>
          <p:cNvPr id="90" name="TextBox 89"/>
          <p:cNvSpPr txBox="1"/>
          <p:nvPr/>
        </p:nvSpPr>
        <p:spPr>
          <a:xfrm>
            <a:off x="4750103" y="3384704"/>
            <a:ext cx="1233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/>
              <a:t>Intellij</a:t>
            </a:r>
            <a:r>
              <a:rPr lang="en-GB" sz="1400" dirty="0"/>
              <a:t> IDEA</a:t>
            </a:r>
            <a:endParaRPr lang="en-US" sz="1400" dirty="0"/>
          </a:p>
        </p:txBody>
      </p:sp>
      <p:sp>
        <p:nvSpPr>
          <p:cNvPr id="94" name="TextBox 93"/>
          <p:cNvSpPr txBox="1"/>
          <p:nvPr/>
        </p:nvSpPr>
        <p:spPr>
          <a:xfrm>
            <a:off x="4750103" y="3926436"/>
            <a:ext cx="1034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/>
              <a:t>GitHub</a:t>
            </a:r>
            <a:endParaRPr lang="en-US" sz="1400" dirty="0"/>
          </a:p>
        </p:txBody>
      </p:sp>
      <p:sp>
        <p:nvSpPr>
          <p:cNvPr id="99" name="TextBox 98"/>
          <p:cNvSpPr txBox="1"/>
          <p:nvPr/>
        </p:nvSpPr>
        <p:spPr>
          <a:xfrm>
            <a:off x="4750103" y="4468168"/>
            <a:ext cx="644857" cy="307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/>
              <a:t>Figma</a:t>
            </a:r>
            <a:endParaRPr lang="en-US" sz="1400" dirty="0"/>
          </a:p>
        </p:txBody>
      </p:sp>
      <p:sp>
        <p:nvSpPr>
          <p:cNvPr id="100" name="TextBox 99"/>
          <p:cNvSpPr txBox="1"/>
          <p:nvPr/>
        </p:nvSpPr>
        <p:spPr>
          <a:xfrm>
            <a:off x="4750103" y="5009900"/>
            <a:ext cx="1701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Google Docs</a:t>
            </a:r>
            <a:endParaRPr lang="en-US" sz="1400" dirty="0"/>
          </a:p>
        </p:txBody>
      </p:sp>
      <p:sp>
        <p:nvSpPr>
          <p:cNvPr id="103" name="TextBox 102"/>
          <p:cNvSpPr txBox="1"/>
          <p:nvPr/>
        </p:nvSpPr>
        <p:spPr>
          <a:xfrm>
            <a:off x="4750103" y="5551633"/>
            <a:ext cx="1315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Google Sheets</a:t>
            </a:r>
            <a:endParaRPr lang="en-US" sz="1400" dirty="0"/>
          </a:p>
        </p:txBody>
      </p:sp>
      <p:pic>
        <p:nvPicPr>
          <p:cNvPr id="15364" name="Picture 4" descr="File:Spring Boot.svg - Wikimedia Common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985" y="2221657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TextBox 105"/>
          <p:cNvSpPr txBox="1"/>
          <p:nvPr/>
        </p:nvSpPr>
        <p:spPr>
          <a:xfrm>
            <a:off x="7134274" y="2302661"/>
            <a:ext cx="1166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Spring Boot</a:t>
            </a:r>
            <a:endParaRPr lang="en-US" sz="1400" dirty="0"/>
          </a:p>
        </p:txBody>
      </p:sp>
      <p:pic>
        <p:nvPicPr>
          <p:cNvPr id="15366" name="Picture 6" descr="MySQL Logo PNG Transparent (1) – Brands Logo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559" y="2768643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File:IntelliJ IDEA Icon.svg - Wikipedia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559" y="3299319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File:Visual Studio Code 1.35 icon.svg - Wikimedia Common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985" y="3298113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TextBox 108"/>
          <p:cNvSpPr txBox="1"/>
          <p:nvPr/>
        </p:nvSpPr>
        <p:spPr>
          <a:xfrm>
            <a:off x="7134274" y="3390760"/>
            <a:ext cx="1920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Visual Studio Code</a:t>
            </a:r>
            <a:endParaRPr lang="en-US" sz="1400" dirty="0"/>
          </a:p>
        </p:txBody>
      </p:sp>
      <p:pic>
        <p:nvPicPr>
          <p:cNvPr id="15372" name="Picture 12" descr="Github Logo - Free social media icons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559" y="3843552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Figma - Free logo icons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559" y="4379541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Visual Paradigm png images | PNGEg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10000" r="90000">
                        <a14:foregroundMark x1="26556" y1="69602" x2="48556" y2="930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406" y="4385174"/>
            <a:ext cx="496357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/>
          <p:cNvSpPr txBox="1"/>
          <p:nvPr/>
        </p:nvSpPr>
        <p:spPr>
          <a:xfrm>
            <a:off x="7134274" y="4458094"/>
            <a:ext cx="1920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Visual Paradigm</a:t>
            </a:r>
            <a:endParaRPr lang="en-US" sz="1400" dirty="0"/>
          </a:p>
        </p:txBody>
      </p:sp>
      <p:pic>
        <p:nvPicPr>
          <p:cNvPr id="15378" name="Picture 18" descr="Google docs - Free logo icons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559" y="491962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0" name="Picture 20" descr="File:Google Sheets logo (2014-2020).svg - Wikimedia Commons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147" y="4914476"/>
            <a:ext cx="334254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TextBox 114"/>
          <p:cNvSpPr txBox="1"/>
          <p:nvPr/>
        </p:nvSpPr>
        <p:spPr>
          <a:xfrm>
            <a:off x="7134274" y="4996026"/>
            <a:ext cx="1920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Google Sheets</a:t>
            </a:r>
            <a:endParaRPr lang="en-US" sz="1400" dirty="0"/>
          </a:p>
        </p:txBody>
      </p:sp>
      <p:pic>
        <p:nvPicPr>
          <p:cNvPr id="15382" name="Picture 22" descr="Download Microsoft OneDrive Logo in SVG Vector or PNG File Format - Logo .wine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4789" y="4911342"/>
            <a:ext cx="685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TextBox 117"/>
          <p:cNvSpPr txBox="1"/>
          <p:nvPr/>
        </p:nvSpPr>
        <p:spPr>
          <a:xfrm>
            <a:off x="9739059" y="4986053"/>
            <a:ext cx="1920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OneDrive</a:t>
            </a:r>
            <a:endParaRPr lang="en-US" sz="1400" dirty="0"/>
          </a:p>
        </p:txBody>
      </p:sp>
      <p:pic>
        <p:nvPicPr>
          <p:cNvPr id="121" name="Picture 20" descr="File:Google Sheets logo (2014-2020).svg - Wikimedia Commons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032" y="5459740"/>
            <a:ext cx="334254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51985" y="5463794"/>
            <a:ext cx="457200" cy="457200"/>
          </a:xfrm>
          <a:prstGeom prst="rect">
            <a:avLst/>
          </a:prstGeom>
        </p:spPr>
      </p:pic>
      <p:sp>
        <p:nvSpPr>
          <p:cNvPr id="123" name="TextBox 122"/>
          <p:cNvSpPr txBox="1"/>
          <p:nvPr/>
        </p:nvSpPr>
        <p:spPr>
          <a:xfrm>
            <a:off x="7164737" y="5541164"/>
            <a:ext cx="1920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Discord</a:t>
            </a:r>
            <a:endParaRPr lang="en-US" sz="1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21</a:t>
            </a:fld>
            <a:endParaRPr lang="en-US" dirty="0"/>
          </a:p>
        </p:txBody>
      </p:sp>
      <p:sp>
        <p:nvSpPr>
          <p:cNvPr id="57" name="Rounded Rectangle 56"/>
          <p:cNvSpPr/>
          <p:nvPr/>
        </p:nvSpPr>
        <p:spPr>
          <a:xfrm>
            <a:off x="107327" y="1128063"/>
            <a:ext cx="2447030" cy="457200"/>
          </a:xfrm>
          <a:prstGeom prst="roundRect">
            <a:avLst>
              <a:gd name="adj" fmla="val 50000"/>
            </a:avLst>
          </a:prstGeom>
          <a:solidFill>
            <a:srgbClr val="7C73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Tool &amp; Infrastructures</a:t>
            </a:r>
          </a:p>
        </p:txBody>
      </p:sp>
    </p:spTree>
    <p:extLst>
      <p:ext uri="{BB962C8B-B14F-4D97-AF65-F5344CB8AC3E}">
        <p14:creationId xmlns:p14="http://schemas.microsoft.com/office/powerpoint/2010/main" val="287002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16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0" t="40845" r="35033" b="35035"/>
          <a:stretch/>
        </p:blipFill>
        <p:spPr>
          <a:xfrm rot="14778060">
            <a:off x="5899124" y="5375361"/>
            <a:ext cx="1236068" cy="1146448"/>
          </a:xfrm>
          <a:prstGeom prst="rect">
            <a:avLst/>
          </a:prstGeom>
        </p:spPr>
      </p:pic>
      <p:pic>
        <p:nvPicPr>
          <p:cNvPr id="161" name="Picture 16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94" t="39525" r="9575" b="38934"/>
          <a:stretch/>
        </p:blipFill>
        <p:spPr>
          <a:xfrm rot="16200000">
            <a:off x="5309087" y="1881608"/>
            <a:ext cx="1028102" cy="1023839"/>
          </a:xfrm>
          <a:prstGeom prst="rect">
            <a:avLst/>
          </a:prstGeom>
        </p:spPr>
      </p:pic>
      <p:pic>
        <p:nvPicPr>
          <p:cNvPr id="160" name="Picture 15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94" t="39525" r="9575" b="38934"/>
          <a:stretch/>
        </p:blipFill>
        <p:spPr>
          <a:xfrm rot="5946949">
            <a:off x="7439768" y="618847"/>
            <a:ext cx="791802" cy="788519"/>
          </a:xfrm>
          <a:prstGeom prst="rect">
            <a:avLst/>
          </a:prstGeom>
        </p:spPr>
      </p:pic>
      <p:pic>
        <p:nvPicPr>
          <p:cNvPr id="157" name="Picture 15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5" t="67020" r="66088" b="8860"/>
          <a:stretch/>
        </p:blipFill>
        <p:spPr>
          <a:xfrm rot="259249">
            <a:off x="3579544" y="2655557"/>
            <a:ext cx="1236068" cy="1146448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5" t="67020" r="66088" b="8860"/>
          <a:stretch/>
        </p:blipFill>
        <p:spPr>
          <a:xfrm rot="259249">
            <a:off x="2185423" y="2655557"/>
            <a:ext cx="1236068" cy="1146448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7" t="7161" r="65726" b="68719"/>
          <a:stretch/>
        </p:blipFill>
        <p:spPr>
          <a:xfrm rot="14778060">
            <a:off x="7150941" y="4008891"/>
            <a:ext cx="1236068" cy="1146448"/>
          </a:xfrm>
          <a:prstGeom prst="rect">
            <a:avLst/>
          </a:prstGeom>
        </p:spPr>
      </p:pic>
      <p:pic>
        <p:nvPicPr>
          <p:cNvPr id="153" name="Picture 15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5" t="67020" r="66088" b="8860"/>
          <a:stretch/>
        </p:blipFill>
        <p:spPr>
          <a:xfrm rot="259249">
            <a:off x="2844888" y="849422"/>
            <a:ext cx="1236068" cy="1146448"/>
          </a:xfrm>
          <a:prstGeom prst="rect">
            <a:avLst/>
          </a:prstGeom>
        </p:spPr>
      </p:pic>
      <p:sp>
        <p:nvSpPr>
          <p:cNvPr id="25" name="Flowchart: Terminator 24"/>
          <p:cNvSpPr/>
          <p:nvPr/>
        </p:nvSpPr>
        <p:spPr>
          <a:xfrm>
            <a:off x="9982200" y="3711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Tập tin:Logo Trường Đại học FPT.svg – Wikipedia tiếng Việ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7" y="107827"/>
            <a:ext cx="1715747" cy="66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83" y="5442393"/>
            <a:ext cx="1042035" cy="1012384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10755775" y="-700737"/>
            <a:ext cx="2286000" cy="2286000"/>
          </a:xfrm>
          <a:prstGeom prst="ellipse">
            <a:avLst/>
          </a:prstGeom>
          <a:solidFill>
            <a:srgbClr val="EC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Terminator 18"/>
          <p:cNvSpPr/>
          <p:nvPr/>
        </p:nvSpPr>
        <p:spPr>
          <a:xfrm>
            <a:off x="8507392" y="369005"/>
            <a:ext cx="3044142" cy="659757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700" dirty="0">
                <a:latin typeface="Algerian" panose="04020705040A02060702" pitchFamily="82" charset="0"/>
              </a:rPr>
              <a:t>Software requirement</a:t>
            </a:r>
          </a:p>
        </p:txBody>
      </p:sp>
      <p:sp>
        <p:nvSpPr>
          <p:cNvPr id="24" name="Flowchart: Terminator 23"/>
          <p:cNvSpPr/>
          <p:nvPr/>
        </p:nvSpPr>
        <p:spPr>
          <a:xfrm>
            <a:off x="10445188" y="889398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49" y="6201694"/>
            <a:ext cx="671477" cy="652370"/>
          </a:xfrm>
          <a:prstGeom prst="rect">
            <a:avLst/>
          </a:prstGeom>
        </p:spPr>
      </p:pic>
      <p:sp>
        <p:nvSpPr>
          <p:cNvPr id="143" name="Rounded Rectangle 142"/>
          <p:cNvSpPr/>
          <p:nvPr/>
        </p:nvSpPr>
        <p:spPr>
          <a:xfrm>
            <a:off x="5864458" y="663585"/>
            <a:ext cx="1938730" cy="1828800"/>
          </a:xfrm>
          <a:prstGeom prst="roundRect">
            <a:avLst/>
          </a:prstGeom>
          <a:solidFill>
            <a:srgbClr val="1F3C67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Use Case Diagrams</a:t>
            </a:r>
          </a:p>
        </p:txBody>
      </p:sp>
      <p:sp>
        <p:nvSpPr>
          <p:cNvPr id="144" name="Rounded Rectangle 143"/>
          <p:cNvSpPr/>
          <p:nvPr/>
        </p:nvSpPr>
        <p:spPr>
          <a:xfrm>
            <a:off x="2575294" y="1727714"/>
            <a:ext cx="1938730" cy="1828800"/>
          </a:xfrm>
          <a:prstGeom prst="roundRect">
            <a:avLst/>
          </a:prstGeom>
          <a:solidFill>
            <a:srgbClr val="3E4E67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Screens Flow</a:t>
            </a:r>
          </a:p>
        </p:txBody>
      </p:sp>
      <p:sp>
        <p:nvSpPr>
          <p:cNvPr id="145" name="Rounded Rectangle 144"/>
          <p:cNvSpPr/>
          <p:nvPr/>
        </p:nvSpPr>
        <p:spPr>
          <a:xfrm>
            <a:off x="7805297" y="3049129"/>
            <a:ext cx="1938730" cy="1828800"/>
          </a:xfrm>
          <a:prstGeom prst="roundRect">
            <a:avLst/>
          </a:prstGeom>
          <a:solidFill>
            <a:srgbClr val="485567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Entity Relationship Diagram</a:t>
            </a:r>
          </a:p>
        </p:txBody>
      </p:sp>
      <p:sp>
        <p:nvSpPr>
          <p:cNvPr id="147" name="Rounded Rectangle 146"/>
          <p:cNvSpPr/>
          <p:nvPr/>
        </p:nvSpPr>
        <p:spPr>
          <a:xfrm>
            <a:off x="4528471" y="4365616"/>
            <a:ext cx="1938730" cy="1828800"/>
          </a:xfrm>
          <a:prstGeom prst="roundRect">
            <a:avLst/>
          </a:prstGeom>
          <a:solidFill>
            <a:srgbClr val="5D6167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100" dirty="0"/>
              <a:t>Non-functional Requirements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22</a:t>
            </a:fld>
            <a:endParaRPr lang="en-US" dirty="0"/>
          </a:p>
        </p:txBody>
      </p:sp>
      <p:cxnSp>
        <p:nvCxnSpPr>
          <p:cNvPr id="12" name="Elbow Connector 11"/>
          <p:cNvCxnSpPr>
            <a:stCxn id="143" idx="1"/>
            <a:endCxn id="144" idx="3"/>
          </p:cNvCxnSpPr>
          <p:nvPr/>
        </p:nvCxnSpPr>
        <p:spPr>
          <a:xfrm rot="10800000" flipV="1">
            <a:off x="4514024" y="1577984"/>
            <a:ext cx="1350434" cy="1064129"/>
          </a:xfrm>
          <a:prstGeom prst="bentConnector3">
            <a:avLst/>
          </a:prstGeom>
          <a:ln w="38100">
            <a:solidFill>
              <a:srgbClr val="1F3C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Elbow Connector 150"/>
          <p:cNvCxnSpPr>
            <a:stCxn id="144" idx="2"/>
            <a:endCxn id="145" idx="1"/>
          </p:cNvCxnSpPr>
          <p:nvPr/>
        </p:nvCxnSpPr>
        <p:spPr>
          <a:xfrm rot="16200000" flipH="1">
            <a:off x="5471471" y="1629702"/>
            <a:ext cx="407015" cy="4260638"/>
          </a:xfrm>
          <a:prstGeom prst="bentConnector2">
            <a:avLst/>
          </a:prstGeom>
          <a:ln w="38100">
            <a:solidFill>
              <a:srgbClr val="3E4E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Elbow Connector 151"/>
          <p:cNvCxnSpPr>
            <a:stCxn id="145" idx="3"/>
            <a:endCxn id="147" idx="3"/>
          </p:cNvCxnSpPr>
          <p:nvPr/>
        </p:nvCxnSpPr>
        <p:spPr>
          <a:xfrm flipH="1">
            <a:off x="6467201" y="3963529"/>
            <a:ext cx="3276826" cy="1316487"/>
          </a:xfrm>
          <a:prstGeom prst="bentConnector3">
            <a:avLst>
              <a:gd name="adj1" fmla="val -6976"/>
            </a:avLst>
          </a:prstGeom>
          <a:ln w="38100">
            <a:solidFill>
              <a:srgbClr val="4855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4" name="Picture 15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3" t="7161" r="65726" b="71298"/>
          <a:stretch/>
        </p:blipFill>
        <p:spPr>
          <a:xfrm rot="4278576">
            <a:off x="9235102" y="2914847"/>
            <a:ext cx="1028102" cy="1023839"/>
          </a:xfrm>
          <a:prstGeom prst="rect">
            <a:avLst/>
          </a:prstGeom>
        </p:spPr>
      </p:pic>
      <p:pic>
        <p:nvPicPr>
          <p:cNvPr id="158" name="Picture 15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0" t="40845" r="35033" b="35035"/>
          <a:stretch/>
        </p:blipFill>
        <p:spPr>
          <a:xfrm rot="14778060">
            <a:off x="3969869" y="3973339"/>
            <a:ext cx="1236068" cy="1146448"/>
          </a:xfrm>
          <a:prstGeom prst="rect">
            <a:avLst/>
          </a:prstGeom>
        </p:spPr>
      </p:pic>
      <p:pic>
        <p:nvPicPr>
          <p:cNvPr id="159" name="Picture 15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94" t="39525" r="9575" b="38934"/>
          <a:stretch/>
        </p:blipFill>
        <p:spPr>
          <a:xfrm rot="4278576">
            <a:off x="7289137" y="168469"/>
            <a:ext cx="1028102" cy="102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36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  <p:bldP spid="144" grpId="0" animBg="1"/>
      <p:bldP spid="145" grpId="0" animBg="1"/>
      <p:bldP spid="14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63" t="69928" r="8906" b="8531"/>
          <a:stretch/>
        </p:blipFill>
        <p:spPr>
          <a:xfrm rot="10800000">
            <a:off x="1600775" y="1802718"/>
            <a:ext cx="882688" cy="87902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63" t="69928" r="8906" b="8531"/>
          <a:stretch/>
        </p:blipFill>
        <p:spPr>
          <a:xfrm rot="10800000" flipH="1">
            <a:off x="769106" y="1792467"/>
            <a:ext cx="747367" cy="74426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63" t="69928" r="8906" b="8531"/>
          <a:stretch/>
        </p:blipFill>
        <p:spPr>
          <a:xfrm rot="11597951">
            <a:off x="197991" y="1796628"/>
            <a:ext cx="1028102" cy="1023839"/>
          </a:xfrm>
          <a:prstGeom prst="rect">
            <a:avLst/>
          </a:prstGeom>
        </p:spPr>
      </p:pic>
      <p:sp>
        <p:nvSpPr>
          <p:cNvPr id="39" name="Rounded Rectangle 38"/>
          <p:cNvSpPr/>
          <p:nvPr/>
        </p:nvSpPr>
        <p:spPr>
          <a:xfrm>
            <a:off x="243459" y="1562993"/>
            <a:ext cx="2174765" cy="384735"/>
          </a:xfrm>
          <a:prstGeom prst="roundRect">
            <a:avLst>
              <a:gd name="adj" fmla="val 50000"/>
            </a:avLst>
          </a:prstGeom>
          <a:solidFill>
            <a:srgbClr val="485A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General access control</a:t>
            </a:r>
          </a:p>
        </p:txBody>
      </p:sp>
      <p:pic>
        <p:nvPicPr>
          <p:cNvPr id="29" name="Picture 28"/>
          <p:cNvPicPr/>
          <p:nvPr/>
        </p:nvPicPr>
        <p:blipFill rotWithShape="1">
          <a:blip r:embed="rId4"/>
          <a:srcRect t="2482" b="2133"/>
          <a:stretch/>
        </p:blipFill>
        <p:spPr>
          <a:xfrm>
            <a:off x="3810000" y="798802"/>
            <a:ext cx="4572000" cy="5943600"/>
          </a:xfrm>
          <a:prstGeom prst="rect">
            <a:avLst/>
          </a:prstGeom>
        </p:spPr>
      </p:pic>
      <p:sp>
        <p:nvSpPr>
          <p:cNvPr id="25" name="Flowchart: Terminator 24"/>
          <p:cNvSpPr/>
          <p:nvPr/>
        </p:nvSpPr>
        <p:spPr>
          <a:xfrm>
            <a:off x="9982200" y="3711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Tập tin:Logo Trường Đại học FPT.svg – Wikipedia tiếng Việ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7" y="107827"/>
            <a:ext cx="1715747" cy="66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83" y="5442393"/>
            <a:ext cx="1042035" cy="1012384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10755775" y="-700737"/>
            <a:ext cx="2286000" cy="2286000"/>
          </a:xfrm>
          <a:prstGeom prst="ellipse">
            <a:avLst/>
          </a:prstGeom>
          <a:solidFill>
            <a:srgbClr val="EC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Terminator 18"/>
          <p:cNvSpPr/>
          <p:nvPr/>
        </p:nvSpPr>
        <p:spPr>
          <a:xfrm>
            <a:off x="8507392" y="369005"/>
            <a:ext cx="3044142" cy="659757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700" dirty="0">
                <a:latin typeface="Algerian" panose="04020705040A02060702" pitchFamily="82" charset="0"/>
              </a:rPr>
              <a:t>Software requirement</a:t>
            </a:r>
          </a:p>
        </p:txBody>
      </p:sp>
      <p:sp>
        <p:nvSpPr>
          <p:cNvPr id="24" name="Flowchart: Terminator 23"/>
          <p:cNvSpPr/>
          <p:nvPr/>
        </p:nvSpPr>
        <p:spPr>
          <a:xfrm>
            <a:off x="10445188" y="889398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23</a:t>
            </a:fld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49" y="6201694"/>
            <a:ext cx="671477" cy="652370"/>
          </a:xfrm>
          <a:prstGeom prst="rect">
            <a:avLst/>
          </a:prstGeom>
        </p:spPr>
      </p:pic>
      <p:sp>
        <p:nvSpPr>
          <p:cNvPr id="28" name="Rounded Rectangle 27"/>
          <p:cNvSpPr/>
          <p:nvPr/>
        </p:nvSpPr>
        <p:spPr>
          <a:xfrm>
            <a:off x="107327" y="1128063"/>
            <a:ext cx="2447030" cy="457200"/>
          </a:xfrm>
          <a:prstGeom prst="roundRect">
            <a:avLst>
              <a:gd name="adj" fmla="val 50000"/>
            </a:avLst>
          </a:prstGeom>
          <a:solidFill>
            <a:srgbClr val="1F3C67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cases diagrams</a:t>
            </a:r>
          </a:p>
        </p:txBody>
      </p:sp>
    </p:spTree>
    <p:extLst>
      <p:ext uri="{BB962C8B-B14F-4D97-AF65-F5344CB8AC3E}">
        <p14:creationId xmlns:p14="http://schemas.microsoft.com/office/powerpoint/2010/main" val="25736254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20000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1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1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1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3" t="7161" r="65726" b="71298"/>
          <a:stretch/>
        </p:blipFill>
        <p:spPr>
          <a:xfrm rot="427525">
            <a:off x="2227127" y="1574108"/>
            <a:ext cx="1028102" cy="1023839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246129" y="2286307"/>
            <a:ext cx="2174765" cy="384735"/>
          </a:xfrm>
          <a:prstGeom prst="roundRect">
            <a:avLst>
              <a:gd name="adj" fmla="val 50000"/>
            </a:avLst>
          </a:prstGeom>
          <a:solidFill>
            <a:srgbClr val="485A78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/>
              <a:t>Attendance management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41726" y="1924441"/>
            <a:ext cx="2174765" cy="384735"/>
          </a:xfrm>
          <a:prstGeom prst="roundRect">
            <a:avLst>
              <a:gd name="adj" fmla="val 50000"/>
            </a:avLst>
          </a:prstGeom>
          <a:solidFill>
            <a:srgbClr val="485A78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Mark management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43459" y="1562993"/>
            <a:ext cx="2174765" cy="384735"/>
          </a:xfrm>
          <a:prstGeom prst="roundRect">
            <a:avLst>
              <a:gd name="adj" fmla="val 50000"/>
            </a:avLst>
          </a:prstGeom>
          <a:solidFill>
            <a:srgbClr val="485A78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Student management</a:t>
            </a:r>
          </a:p>
        </p:txBody>
      </p:sp>
      <p:sp>
        <p:nvSpPr>
          <p:cNvPr id="25" name="Flowchart: Terminator 24"/>
          <p:cNvSpPr/>
          <p:nvPr/>
        </p:nvSpPr>
        <p:spPr>
          <a:xfrm>
            <a:off x="9982200" y="3711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Tập tin:Logo Trường Đại học FPT.svg – Wikipedia tiếng Việ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7" y="107827"/>
            <a:ext cx="1715747" cy="66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83" y="5442393"/>
            <a:ext cx="1042035" cy="1012384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10755775" y="-700737"/>
            <a:ext cx="2286000" cy="2286000"/>
          </a:xfrm>
          <a:prstGeom prst="ellipse">
            <a:avLst/>
          </a:prstGeom>
          <a:solidFill>
            <a:srgbClr val="EC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Terminator 18"/>
          <p:cNvSpPr/>
          <p:nvPr/>
        </p:nvSpPr>
        <p:spPr>
          <a:xfrm>
            <a:off x="8507392" y="369005"/>
            <a:ext cx="3044142" cy="659757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700" dirty="0">
                <a:latin typeface="Algerian" panose="04020705040A02060702" pitchFamily="82" charset="0"/>
              </a:rPr>
              <a:t>Software requirement</a:t>
            </a:r>
          </a:p>
        </p:txBody>
      </p:sp>
      <p:sp>
        <p:nvSpPr>
          <p:cNvPr id="24" name="Flowchart: Terminator 23"/>
          <p:cNvSpPr/>
          <p:nvPr/>
        </p:nvSpPr>
        <p:spPr>
          <a:xfrm>
            <a:off x="10445188" y="889398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24</a:t>
            </a:fld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49" y="6201694"/>
            <a:ext cx="671477" cy="652370"/>
          </a:xfrm>
          <a:prstGeom prst="rect">
            <a:avLst/>
          </a:prstGeom>
        </p:spPr>
      </p:pic>
      <p:sp>
        <p:nvSpPr>
          <p:cNvPr id="28" name="Rounded Rectangle 27"/>
          <p:cNvSpPr/>
          <p:nvPr/>
        </p:nvSpPr>
        <p:spPr>
          <a:xfrm>
            <a:off x="107327" y="1128063"/>
            <a:ext cx="2447030" cy="457200"/>
          </a:xfrm>
          <a:prstGeom prst="roundRect">
            <a:avLst>
              <a:gd name="adj" fmla="val 50000"/>
            </a:avLst>
          </a:prstGeom>
          <a:solidFill>
            <a:srgbClr val="1F3C67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cases diagrams</a:t>
            </a:r>
          </a:p>
        </p:txBody>
      </p:sp>
      <p:pic>
        <p:nvPicPr>
          <p:cNvPr id="13" name="Picture 12"/>
          <p:cNvPicPr/>
          <p:nvPr/>
        </p:nvPicPr>
        <p:blipFill rotWithShape="1">
          <a:blip r:embed="rId7"/>
          <a:srcRect l="3794" r="5147"/>
          <a:stretch/>
        </p:blipFill>
        <p:spPr bwMode="auto">
          <a:xfrm>
            <a:off x="4267200" y="873889"/>
            <a:ext cx="3657600" cy="5943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3" t="7161" r="82301" b="77440"/>
          <a:stretch/>
        </p:blipFill>
        <p:spPr>
          <a:xfrm rot="427525">
            <a:off x="2248277" y="1513092"/>
            <a:ext cx="240302" cy="73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883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22" t="41809" r="8447" b="36650"/>
          <a:stretch/>
        </p:blipFill>
        <p:spPr>
          <a:xfrm rot="16595179">
            <a:off x="-116353" y="2018463"/>
            <a:ext cx="1028102" cy="102383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22" t="41809" r="8447" b="36650"/>
          <a:stretch/>
        </p:blipFill>
        <p:spPr>
          <a:xfrm rot="4456074">
            <a:off x="1972240" y="710788"/>
            <a:ext cx="1028102" cy="1023839"/>
          </a:xfrm>
          <a:prstGeom prst="rect">
            <a:avLst/>
          </a:prstGeom>
        </p:spPr>
      </p:pic>
      <p:sp>
        <p:nvSpPr>
          <p:cNvPr id="25" name="Flowchart: Terminator 24"/>
          <p:cNvSpPr/>
          <p:nvPr/>
        </p:nvSpPr>
        <p:spPr>
          <a:xfrm>
            <a:off x="9982200" y="3711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Tập tin:Logo Trường Đại học FPT.svg – Wikipedia tiếng Việ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7" y="107827"/>
            <a:ext cx="1715747" cy="66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83" y="5442393"/>
            <a:ext cx="1042035" cy="1012384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10755775" y="-700737"/>
            <a:ext cx="2286000" cy="2286000"/>
          </a:xfrm>
          <a:prstGeom prst="ellipse">
            <a:avLst/>
          </a:prstGeom>
          <a:solidFill>
            <a:srgbClr val="EC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Terminator 18"/>
          <p:cNvSpPr/>
          <p:nvPr/>
        </p:nvSpPr>
        <p:spPr>
          <a:xfrm>
            <a:off x="8507392" y="369005"/>
            <a:ext cx="3044142" cy="659757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700" dirty="0">
                <a:latin typeface="Algerian" panose="04020705040A02060702" pitchFamily="82" charset="0"/>
              </a:rPr>
              <a:t>Software requirement</a:t>
            </a:r>
          </a:p>
        </p:txBody>
      </p:sp>
      <p:sp>
        <p:nvSpPr>
          <p:cNvPr id="24" name="Flowchart: Terminator 23"/>
          <p:cNvSpPr/>
          <p:nvPr/>
        </p:nvSpPr>
        <p:spPr>
          <a:xfrm>
            <a:off x="10445188" y="889398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25</a:t>
            </a:fld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49" y="6201694"/>
            <a:ext cx="671477" cy="652370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 rotWithShape="1">
          <a:blip r:embed="rId7"/>
          <a:srcRect l="1745" r="1660"/>
          <a:stretch/>
        </p:blipFill>
        <p:spPr bwMode="auto">
          <a:xfrm>
            <a:off x="4267200" y="924289"/>
            <a:ext cx="3657600" cy="5943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Rounded Rectangle 14"/>
          <p:cNvSpPr/>
          <p:nvPr/>
        </p:nvSpPr>
        <p:spPr>
          <a:xfrm>
            <a:off x="246129" y="2286307"/>
            <a:ext cx="2174765" cy="384735"/>
          </a:xfrm>
          <a:prstGeom prst="roundRect">
            <a:avLst>
              <a:gd name="adj" fmla="val 50000"/>
            </a:avLst>
          </a:prstGeom>
          <a:solidFill>
            <a:srgbClr val="485A78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Exam management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41726" y="1924441"/>
            <a:ext cx="2174765" cy="384735"/>
          </a:xfrm>
          <a:prstGeom prst="roundRect">
            <a:avLst>
              <a:gd name="adj" fmla="val 50000"/>
            </a:avLst>
          </a:prstGeom>
          <a:solidFill>
            <a:srgbClr val="485A78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Lesson management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243459" y="1562993"/>
            <a:ext cx="2174765" cy="384735"/>
          </a:xfrm>
          <a:prstGeom prst="roundRect">
            <a:avLst>
              <a:gd name="adj" fmla="val 50000"/>
            </a:avLst>
          </a:prstGeom>
          <a:solidFill>
            <a:srgbClr val="485A78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/>
              <a:t>Curriculum management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07327" y="1128063"/>
            <a:ext cx="2447030" cy="457200"/>
          </a:xfrm>
          <a:prstGeom prst="roundRect">
            <a:avLst>
              <a:gd name="adj" fmla="val 50000"/>
            </a:avLst>
          </a:prstGeom>
          <a:solidFill>
            <a:srgbClr val="1F3C67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cases diagrams</a:t>
            </a:r>
          </a:p>
        </p:txBody>
      </p:sp>
    </p:spTree>
    <p:extLst>
      <p:ext uri="{BB962C8B-B14F-4D97-AF65-F5344CB8AC3E}">
        <p14:creationId xmlns:p14="http://schemas.microsoft.com/office/powerpoint/2010/main" val="4248781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71" t="10351" r="37298" b="68108"/>
          <a:stretch/>
        </p:blipFill>
        <p:spPr>
          <a:xfrm rot="14156369">
            <a:off x="-183254" y="2026245"/>
            <a:ext cx="1028102" cy="102383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71" t="10351" r="37298" b="68108"/>
          <a:stretch/>
        </p:blipFill>
        <p:spPr>
          <a:xfrm rot="16830113">
            <a:off x="-211526" y="1423866"/>
            <a:ext cx="1028102" cy="102383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71" t="10351" r="37298" b="68108"/>
          <a:stretch/>
        </p:blipFill>
        <p:spPr>
          <a:xfrm rot="4227718">
            <a:off x="1858320" y="1491579"/>
            <a:ext cx="1028102" cy="102383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71" t="10351" r="37298" b="68108"/>
          <a:stretch/>
        </p:blipFill>
        <p:spPr>
          <a:xfrm rot="5089844">
            <a:off x="1833690" y="1978938"/>
            <a:ext cx="1028102" cy="1023839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238873" y="2636929"/>
            <a:ext cx="2174765" cy="384735"/>
          </a:xfrm>
          <a:prstGeom prst="roundRect">
            <a:avLst>
              <a:gd name="adj" fmla="val 50000"/>
            </a:avLst>
          </a:prstGeom>
          <a:solidFill>
            <a:srgbClr val="485A78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Teacher management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46129" y="2286307"/>
            <a:ext cx="2174765" cy="384735"/>
          </a:xfrm>
          <a:prstGeom prst="roundRect">
            <a:avLst>
              <a:gd name="adj" fmla="val 50000"/>
            </a:avLst>
          </a:prstGeom>
          <a:solidFill>
            <a:srgbClr val="485A78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Student management</a:t>
            </a:r>
          </a:p>
        </p:txBody>
      </p:sp>
      <p:sp>
        <p:nvSpPr>
          <p:cNvPr id="25" name="Flowchart: Terminator 24"/>
          <p:cNvSpPr/>
          <p:nvPr/>
        </p:nvSpPr>
        <p:spPr>
          <a:xfrm>
            <a:off x="9982200" y="3711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Tập tin:Logo Trường Đại học FPT.svg – Wikipedia tiếng Việ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7" y="107827"/>
            <a:ext cx="1715747" cy="66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83" y="5442393"/>
            <a:ext cx="1042035" cy="1012384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10755775" y="-700737"/>
            <a:ext cx="2286000" cy="2286000"/>
          </a:xfrm>
          <a:prstGeom prst="ellipse">
            <a:avLst/>
          </a:prstGeom>
          <a:solidFill>
            <a:srgbClr val="EC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Terminator 18"/>
          <p:cNvSpPr/>
          <p:nvPr/>
        </p:nvSpPr>
        <p:spPr>
          <a:xfrm>
            <a:off x="8507392" y="369005"/>
            <a:ext cx="3044142" cy="659757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700" dirty="0">
                <a:latin typeface="Algerian" panose="04020705040A02060702" pitchFamily="82" charset="0"/>
              </a:rPr>
              <a:t>Software requirement</a:t>
            </a:r>
          </a:p>
        </p:txBody>
      </p:sp>
      <p:sp>
        <p:nvSpPr>
          <p:cNvPr id="24" name="Flowchart: Terminator 23"/>
          <p:cNvSpPr/>
          <p:nvPr/>
        </p:nvSpPr>
        <p:spPr>
          <a:xfrm>
            <a:off x="10445188" y="889398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26</a:t>
            </a:fld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49" y="6201694"/>
            <a:ext cx="671477" cy="652370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 rotWithShape="1">
          <a:blip r:embed="rId7"/>
          <a:srcRect l="3769" r="4054"/>
          <a:stretch/>
        </p:blipFill>
        <p:spPr bwMode="auto">
          <a:xfrm>
            <a:off x="4267200" y="905236"/>
            <a:ext cx="3657600" cy="5943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" name="Rounded Rectangle 21"/>
          <p:cNvSpPr/>
          <p:nvPr/>
        </p:nvSpPr>
        <p:spPr>
          <a:xfrm>
            <a:off x="241726" y="1924441"/>
            <a:ext cx="2174765" cy="384735"/>
          </a:xfrm>
          <a:prstGeom prst="roundRect">
            <a:avLst>
              <a:gd name="adj" fmla="val 50000"/>
            </a:avLst>
          </a:prstGeom>
          <a:solidFill>
            <a:srgbClr val="485A78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Class management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43459" y="1562993"/>
            <a:ext cx="2174765" cy="384735"/>
          </a:xfrm>
          <a:prstGeom prst="roundRect">
            <a:avLst>
              <a:gd name="adj" fmla="val 50000"/>
            </a:avLst>
          </a:prstGeom>
          <a:solidFill>
            <a:srgbClr val="485A78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Batch management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07327" y="1128063"/>
            <a:ext cx="2447030" cy="457200"/>
          </a:xfrm>
          <a:prstGeom prst="roundRect">
            <a:avLst>
              <a:gd name="adj" fmla="val 50000"/>
            </a:avLst>
          </a:prstGeom>
          <a:solidFill>
            <a:srgbClr val="1F3C67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cases diagrams</a:t>
            </a:r>
          </a:p>
        </p:txBody>
      </p:sp>
    </p:spTree>
    <p:extLst>
      <p:ext uri="{BB962C8B-B14F-4D97-AF65-F5344CB8AC3E}">
        <p14:creationId xmlns:p14="http://schemas.microsoft.com/office/powerpoint/2010/main" val="2713129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6" t="39280" r="36953" b="39179"/>
          <a:stretch/>
        </p:blipFill>
        <p:spPr>
          <a:xfrm rot="4639119">
            <a:off x="-191479" y="1766710"/>
            <a:ext cx="1028102" cy="1023839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246129" y="2286307"/>
            <a:ext cx="2174765" cy="384735"/>
          </a:xfrm>
          <a:prstGeom prst="roundRect">
            <a:avLst>
              <a:gd name="adj" fmla="val 50000"/>
            </a:avLst>
          </a:prstGeom>
          <a:solidFill>
            <a:srgbClr val="485A78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Room management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6" t="39280" r="36953" b="39179"/>
          <a:stretch/>
        </p:blipFill>
        <p:spPr>
          <a:xfrm rot="4639119">
            <a:off x="1982438" y="1183402"/>
            <a:ext cx="1028102" cy="1023839"/>
          </a:xfrm>
          <a:prstGeom prst="rect">
            <a:avLst/>
          </a:prstGeom>
        </p:spPr>
      </p:pic>
      <p:sp>
        <p:nvSpPr>
          <p:cNvPr id="25" name="Flowchart: Terminator 24"/>
          <p:cNvSpPr/>
          <p:nvPr/>
        </p:nvSpPr>
        <p:spPr>
          <a:xfrm>
            <a:off x="9982200" y="3711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Tập tin:Logo Trường Đại học FPT.svg – Wikipedia tiếng Việ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7" y="107827"/>
            <a:ext cx="1715747" cy="66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83" y="5442393"/>
            <a:ext cx="1042035" cy="1012384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10755775" y="-700737"/>
            <a:ext cx="2286000" cy="2286000"/>
          </a:xfrm>
          <a:prstGeom prst="ellipse">
            <a:avLst/>
          </a:prstGeom>
          <a:solidFill>
            <a:srgbClr val="EC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Terminator 18"/>
          <p:cNvSpPr/>
          <p:nvPr/>
        </p:nvSpPr>
        <p:spPr>
          <a:xfrm>
            <a:off x="8507392" y="369005"/>
            <a:ext cx="3044142" cy="659757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700" dirty="0">
                <a:latin typeface="Algerian" panose="04020705040A02060702" pitchFamily="82" charset="0"/>
              </a:rPr>
              <a:t>Software requirement</a:t>
            </a:r>
          </a:p>
        </p:txBody>
      </p:sp>
      <p:sp>
        <p:nvSpPr>
          <p:cNvPr id="24" name="Flowchart: Terminator 23"/>
          <p:cNvSpPr/>
          <p:nvPr/>
        </p:nvSpPr>
        <p:spPr>
          <a:xfrm>
            <a:off x="10445188" y="889398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27</a:t>
            </a:fld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49" y="6201694"/>
            <a:ext cx="671477" cy="652370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7"/>
          <a:stretch>
            <a:fillRect/>
          </a:stretch>
        </p:blipFill>
        <p:spPr>
          <a:xfrm>
            <a:off x="4267200" y="923457"/>
            <a:ext cx="3657600" cy="5943600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241726" y="1924441"/>
            <a:ext cx="2174765" cy="384735"/>
          </a:xfrm>
          <a:prstGeom prst="roundRect">
            <a:avLst>
              <a:gd name="adj" fmla="val 50000"/>
            </a:avLst>
          </a:prstGeom>
          <a:solidFill>
            <a:srgbClr val="485A78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Time slot management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43459" y="1562993"/>
            <a:ext cx="2174765" cy="384735"/>
          </a:xfrm>
          <a:prstGeom prst="roundRect">
            <a:avLst>
              <a:gd name="adj" fmla="val 50000"/>
            </a:avLst>
          </a:prstGeom>
          <a:solidFill>
            <a:srgbClr val="485A78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News management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07327" y="1128063"/>
            <a:ext cx="2447030" cy="457200"/>
          </a:xfrm>
          <a:prstGeom prst="roundRect">
            <a:avLst>
              <a:gd name="adj" fmla="val 50000"/>
            </a:avLst>
          </a:prstGeom>
          <a:solidFill>
            <a:srgbClr val="1F3C67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cases diagrams</a:t>
            </a:r>
          </a:p>
        </p:txBody>
      </p:sp>
    </p:spTree>
    <p:extLst>
      <p:ext uri="{BB962C8B-B14F-4D97-AF65-F5344CB8AC3E}">
        <p14:creationId xmlns:p14="http://schemas.microsoft.com/office/powerpoint/2010/main" val="491425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66647" r="66926" b="11812"/>
          <a:stretch/>
        </p:blipFill>
        <p:spPr>
          <a:xfrm>
            <a:off x="700224" y="549643"/>
            <a:ext cx="916450" cy="73386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66647" r="66926" b="11812"/>
          <a:stretch/>
        </p:blipFill>
        <p:spPr>
          <a:xfrm>
            <a:off x="1373832" y="321689"/>
            <a:ext cx="1278564" cy="1023839"/>
          </a:xfrm>
          <a:prstGeom prst="rect">
            <a:avLst/>
          </a:prstGeom>
        </p:spPr>
      </p:pic>
      <p:sp>
        <p:nvSpPr>
          <p:cNvPr id="25" name="Flowchart: Terminator 24"/>
          <p:cNvSpPr/>
          <p:nvPr/>
        </p:nvSpPr>
        <p:spPr>
          <a:xfrm>
            <a:off x="9982200" y="3711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Tập tin:Logo Trường Đại học FPT.svg – Wikipedia tiếng Việ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7" y="107827"/>
            <a:ext cx="1715747" cy="66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83" y="5442393"/>
            <a:ext cx="1042035" cy="1012384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10755775" y="-700737"/>
            <a:ext cx="2286000" cy="2286000"/>
          </a:xfrm>
          <a:prstGeom prst="ellipse">
            <a:avLst/>
          </a:prstGeom>
          <a:solidFill>
            <a:srgbClr val="EC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Terminator 18"/>
          <p:cNvSpPr/>
          <p:nvPr/>
        </p:nvSpPr>
        <p:spPr>
          <a:xfrm>
            <a:off x="8507392" y="369005"/>
            <a:ext cx="3044142" cy="659757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700" dirty="0">
                <a:latin typeface="Algerian" panose="04020705040A02060702" pitchFamily="82" charset="0"/>
              </a:rPr>
              <a:t>Software requirement</a:t>
            </a:r>
          </a:p>
        </p:txBody>
      </p:sp>
      <p:sp>
        <p:nvSpPr>
          <p:cNvPr id="24" name="Flowchart: Terminator 23"/>
          <p:cNvSpPr/>
          <p:nvPr/>
        </p:nvSpPr>
        <p:spPr>
          <a:xfrm>
            <a:off x="10445188" y="889398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28</a:t>
            </a:fld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49" y="6201694"/>
            <a:ext cx="671477" cy="652370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7"/>
          <a:stretch>
            <a:fillRect/>
          </a:stretch>
        </p:blipFill>
        <p:spPr>
          <a:xfrm>
            <a:off x="4267200" y="905095"/>
            <a:ext cx="3657600" cy="5943600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241726" y="1924441"/>
            <a:ext cx="2174765" cy="384735"/>
          </a:xfrm>
          <a:prstGeom prst="roundRect">
            <a:avLst>
              <a:gd name="adj" fmla="val 50000"/>
            </a:avLst>
          </a:prstGeom>
          <a:solidFill>
            <a:srgbClr val="485A78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Holiday management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243459" y="1562993"/>
            <a:ext cx="2174765" cy="384735"/>
          </a:xfrm>
          <a:prstGeom prst="roundRect">
            <a:avLst>
              <a:gd name="adj" fmla="val 50000"/>
            </a:avLst>
          </a:prstGeom>
          <a:solidFill>
            <a:srgbClr val="485A78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Event management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107327" y="1128063"/>
            <a:ext cx="2447030" cy="457200"/>
          </a:xfrm>
          <a:prstGeom prst="roundRect">
            <a:avLst>
              <a:gd name="adj" fmla="val 50000"/>
            </a:avLst>
          </a:prstGeom>
          <a:solidFill>
            <a:srgbClr val="1F3C67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cases diagrams</a:t>
            </a:r>
          </a:p>
        </p:txBody>
      </p:sp>
    </p:spTree>
    <p:extLst>
      <p:ext uri="{BB962C8B-B14F-4D97-AF65-F5344CB8AC3E}">
        <p14:creationId xmlns:p14="http://schemas.microsoft.com/office/powerpoint/2010/main" val="686231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43459" y="1562993"/>
            <a:ext cx="2174765" cy="384735"/>
          </a:xfrm>
          <a:prstGeom prst="roundRect">
            <a:avLst>
              <a:gd name="adj" fmla="val 50000"/>
            </a:avLst>
          </a:prstGeom>
          <a:solidFill>
            <a:srgbClr val="485A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Staff</a:t>
            </a:r>
          </a:p>
        </p:txBody>
      </p:sp>
      <p:sp>
        <p:nvSpPr>
          <p:cNvPr id="25" name="Flowchart: Terminator 24"/>
          <p:cNvSpPr/>
          <p:nvPr/>
        </p:nvSpPr>
        <p:spPr>
          <a:xfrm>
            <a:off x="9982200" y="3711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Tập tin:Logo Trường Đại học FPT.svg – Wikipedia tiếng Việ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7" y="107827"/>
            <a:ext cx="1715747" cy="66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83" y="5442393"/>
            <a:ext cx="1042035" cy="1012384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10755775" y="-700737"/>
            <a:ext cx="2286000" cy="2286000"/>
          </a:xfrm>
          <a:prstGeom prst="ellipse">
            <a:avLst/>
          </a:prstGeom>
          <a:solidFill>
            <a:srgbClr val="EC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Terminator 18"/>
          <p:cNvSpPr/>
          <p:nvPr/>
        </p:nvSpPr>
        <p:spPr>
          <a:xfrm>
            <a:off x="8507392" y="369005"/>
            <a:ext cx="3044142" cy="659757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700" dirty="0">
                <a:latin typeface="Algerian" panose="04020705040A02060702" pitchFamily="82" charset="0"/>
              </a:rPr>
              <a:t>Software requirement</a:t>
            </a:r>
          </a:p>
        </p:txBody>
      </p:sp>
      <p:sp>
        <p:nvSpPr>
          <p:cNvPr id="24" name="Flowchart: Terminator 23"/>
          <p:cNvSpPr/>
          <p:nvPr/>
        </p:nvSpPr>
        <p:spPr>
          <a:xfrm>
            <a:off x="10445188" y="889398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29</a:t>
            </a:fld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49" y="6201694"/>
            <a:ext cx="671477" cy="652370"/>
          </a:xfrm>
          <a:prstGeom prst="rect">
            <a:avLst/>
          </a:prstGeom>
        </p:spPr>
      </p:pic>
      <p:sp>
        <p:nvSpPr>
          <p:cNvPr id="28" name="Rounded Rectangle 27"/>
          <p:cNvSpPr/>
          <p:nvPr/>
        </p:nvSpPr>
        <p:spPr>
          <a:xfrm>
            <a:off x="107327" y="1128063"/>
            <a:ext cx="2447030" cy="457200"/>
          </a:xfrm>
          <a:prstGeom prst="roundRect">
            <a:avLst>
              <a:gd name="adj" fmla="val 50000"/>
            </a:avLst>
          </a:prstGeom>
          <a:solidFill>
            <a:srgbClr val="3E4E67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Screens flow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655749" y="3200307"/>
            <a:ext cx="1371600" cy="365760"/>
          </a:xfrm>
          <a:prstGeom prst="roundRect">
            <a:avLst/>
          </a:prstGeom>
          <a:solidFill>
            <a:srgbClr val="3E4E67"/>
          </a:solidFill>
          <a:ln w="19050">
            <a:solidFill>
              <a:srgbClr val="3E4E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Staff homepage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354474" y="5931479"/>
            <a:ext cx="1371600" cy="365760"/>
          </a:xfrm>
          <a:prstGeom prst="roundRect">
            <a:avLst/>
          </a:prstGeom>
          <a:solidFill>
            <a:srgbClr val="7C7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Import curriculum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522633" y="2129055"/>
            <a:ext cx="1371600" cy="365760"/>
          </a:xfrm>
          <a:prstGeom prst="roundRect">
            <a:avLst/>
          </a:prstGeom>
          <a:solidFill>
            <a:srgbClr val="5D6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Student’s attendance report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7522633" y="5931479"/>
            <a:ext cx="1371600" cy="365760"/>
          </a:xfrm>
          <a:prstGeom prst="roundRect">
            <a:avLst/>
          </a:prstGeom>
          <a:solidFill>
            <a:srgbClr val="5D6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Curriculum detail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7522633" y="6406778"/>
            <a:ext cx="1371600" cy="365760"/>
          </a:xfrm>
          <a:prstGeom prst="roundRect">
            <a:avLst/>
          </a:prstGeom>
          <a:solidFill>
            <a:srgbClr val="5D6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Lesson’s detail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7522633" y="5456176"/>
            <a:ext cx="1371600" cy="365760"/>
          </a:xfrm>
          <a:prstGeom prst="roundRect">
            <a:avLst/>
          </a:prstGeom>
          <a:solidFill>
            <a:srgbClr val="5D6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Exam’s detail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7522633" y="2604358"/>
            <a:ext cx="1371600" cy="365760"/>
          </a:xfrm>
          <a:prstGeom prst="roundRect">
            <a:avLst/>
          </a:prstGeom>
          <a:solidFill>
            <a:srgbClr val="5D6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Student’s mark report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7522633" y="1653752"/>
            <a:ext cx="1371600" cy="365760"/>
          </a:xfrm>
          <a:prstGeom prst="roundRect">
            <a:avLst/>
          </a:prstGeom>
          <a:solidFill>
            <a:srgbClr val="5D6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News detail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7522633" y="1178449"/>
            <a:ext cx="1371600" cy="365760"/>
          </a:xfrm>
          <a:prstGeom prst="roundRect">
            <a:avLst/>
          </a:prstGeom>
          <a:solidFill>
            <a:srgbClr val="5D6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Create news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7522633" y="3079661"/>
            <a:ext cx="1371600" cy="365760"/>
          </a:xfrm>
          <a:prstGeom prst="roundRect">
            <a:avLst/>
          </a:prstGeom>
          <a:solidFill>
            <a:srgbClr val="5D6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Batch detail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7522633" y="4980873"/>
            <a:ext cx="1371600" cy="365760"/>
          </a:xfrm>
          <a:prstGeom prst="roundRect">
            <a:avLst/>
          </a:prstGeom>
          <a:solidFill>
            <a:srgbClr val="5D6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Import student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7522633" y="4505570"/>
            <a:ext cx="1371600" cy="365760"/>
          </a:xfrm>
          <a:prstGeom prst="roundRect">
            <a:avLst/>
          </a:prstGeom>
          <a:solidFill>
            <a:srgbClr val="5D6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Student profile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7522633" y="3554964"/>
            <a:ext cx="1371600" cy="365760"/>
          </a:xfrm>
          <a:prstGeom prst="roundRect">
            <a:avLst/>
          </a:prstGeom>
          <a:solidFill>
            <a:srgbClr val="5D6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Event detail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5589191" y="6406778"/>
            <a:ext cx="1371600" cy="365760"/>
          </a:xfrm>
          <a:prstGeom prst="roundRect">
            <a:avLst/>
          </a:prstGeom>
          <a:solidFill>
            <a:srgbClr val="485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My profile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5589191" y="1653752"/>
            <a:ext cx="1371600" cy="365760"/>
          </a:xfrm>
          <a:prstGeom prst="roundRect">
            <a:avLst/>
          </a:prstGeom>
          <a:solidFill>
            <a:srgbClr val="485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Schedule management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5589191" y="2129055"/>
            <a:ext cx="1371600" cy="365760"/>
          </a:xfrm>
          <a:prstGeom prst="roundRect">
            <a:avLst/>
          </a:prstGeom>
          <a:solidFill>
            <a:srgbClr val="485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Attendance report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5589191" y="5931479"/>
            <a:ext cx="1371600" cy="365760"/>
          </a:xfrm>
          <a:prstGeom prst="roundRect">
            <a:avLst/>
          </a:prstGeom>
          <a:solidFill>
            <a:srgbClr val="485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Curriculum list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5589191" y="2604358"/>
            <a:ext cx="1371600" cy="365760"/>
          </a:xfrm>
          <a:prstGeom prst="roundRect">
            <a:avLst/>
          </a:prstGeom>
          <a:solidFill>
            <a:srgbClr val="485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Mark report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5589191" y="1178449"/>
            <a:ext cx="1371600" cy="365760"/>
          </a:xfrm>
          <a:prstGeom prst="roundRect">
            <a:avLst/>
          </a:prstGeom>
          <a:solidFill>
            <a:srgbClr val="485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News list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5589191" y="3079661"/>
            <a:ext cx="1371600" cy="365760"/>
          </a:xfrm>
          <a:prstGeom prst="roundRect">
            <a:avLst/>
          </a:prstGeom>
          <a:solidFill>
            <a:srgbClr val="485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Batch list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5589191" y="4980873"/>
            <a:ext cx="1371600" cy="365760"/>
          </a:xfrm>
          <a:prstGeom prst="roundRect">
            <a:avLst/>
          </a:prstGeom>
          <a:solidFill>
            <a:srgbClr val="485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Class list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589191" y="4505570"/>
            <a:ext cx="1371600" cy="365760"/>
          </a:xfrm>
          <a:prstGeom prst="roundRect">
            <a:avLst/>
          </a:prstGeom>
          <a:solidFill>
            <a:srgbClr val="485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Student list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5589191" y="3554964"/>
            <a:ext cx="1371600" cy="365760"/>
          </a:xfrm>
          <a:prstGeom prst="roundRect">
            <a:avLst/>
          </a:prstGeom>
          <a:solidFill>
            <a:srgbClr val="485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Event list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5589191" y="5456176"/>
            <a:ext cx="1371600" cy="365760"/>
          </a:xfrm>
          <a:prstGeom prst="roundRect">
            <a:avLst/>
          </a:prstGeom>
          <a:solidFill>
            <a:srgbClr val="485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Time slot list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5589191" y="4030267"/>
            <a:ext cx="1371600" cy="365760"/>
          </a:xfrm>
          <a:prstGeom prst="roundRect">
            <a:avLst/>
          </a:prstGeom>
          <a:solidFill>
            <a:srgbClr val="485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Room list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5589191" y="703146"/>
            <a:ext cx="1371600" cy="365760"/>
          </a:xfrm>
          <a:prstGeom prst="roundRect">
            <a:avLst/>
          </a:prstGeom>
          <a:solidFill>
            <a:srgbClr val="485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Holiday list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5589191" y="227843"/>
            <a:ext cx="1371600" cy="365760"/>
          </a:xfrm>
          <a:prstGeom prst="roundRect">
            <a:avLst/>
          </a:prstGeom>
          <a:solidFill>
            <a:srgbClr val="485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Teacher record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1722307" y="4505570"/>
            <a:ext cx="1371600" cy="365760"/>
          </a:xfrm>
          <a:prstGeom prst="roundRect">
            <a:avLst/>
          </a:prstGeom>
          <a:solidFill>
            <a:srgbClr val="3E4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Reset password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1722307" y="3200307"/>
            <a:ext cx="1371600" cy="365760"/>
          </a:xfrm>
          <a:prstGeom prst="roundRect">
            <a:avLst/>
          </a:prstGeom>
          <a:solidFill>
            <a:srgbClr val="1F3C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Login</a:t>
            </a:r>
          </a:p>
        </p:txBody>
      </p:sp>
      <p:cxnSp>
        <p:nvCxnSpPr>
          <p:cNvPr id="49" name="Straight Arrow Connector 48"/>
          <p:cNvCxnSpPr>
            <a:stCxn id="48" idx="2"/>
            <a:endCxn id="47" idx="0"/>
          </p:cNvCxnSpPr>
          <p:nvPr/>
        </p:nvCxnSpPr>
        <p:spPr>
          <a:xfrm>
            <a:off x="2408107" y="3566067"/>
            <a:ext cx="0" cy="939503"/>
          </a:xfrm>
          <a:prstGeom prst="straightConnector1">
            <a:avLst/>
          </a:prstGeom>
          <a:ln w="19050">
            <a:solidFill>
              <a:srgbClr val="1F3C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3093907" y="3383187"/>
            <a:ext cx="561842" cy="0"/>
          </a:xfrm>
          <a:prstGeom prst="straightConnector1">
            <a:avLst/>
          </a:prstGeom>
          <a:ln w="19050">
            <a:solidFill>
              <a:srgbClr val="1F3C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6960791" y="1361329"/>
            <a:ext cx="561842" cy="0"/>
          </a:xfrm>
          <a:prstGeom prst="straightConnector1">
            <a:avLst/>
          </a:prstGeom>
          <a:ln w="19050">
            <a:solidFill>
              <a:srgbClr val="4855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/>
          <p:nvPr/>
        </p:nvCxnSpPr>
        <p:spPr>
          <a:xfrm rot="5400000" flipH="1" flipV="1">
            <a:off x="3288733" y="899849"/>
            <a:ext cx="2789584" cy="1811332"/>
          </a:xfrm>
          <a:prstGeom prst="bentConnector2">
            <a:avLst/>
          </a:prstGeom>
          <a:ln w="19050">
            <a:solidFill>
              <a:srgbClr val="3E4E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/>
          <p:nvPr/>
        </p:nvCxnSpPr>
        <p:spPr>
          <a:xfrm rot="5400000" flipH="1" flipV="1">
            <a:off x="3617063" y="1228181"/>
            <a:ext cx="2314282" cy="1629973"/>
          </a:xfrm>
          <a:prstGeom prst="bentConnector2">
            <a:avLst/>
          </a:prstGeom>
          <a:ln w="19050">
            <a:solidFill>
              <a:srgbClr val="3E4E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/>
          <p:nvPr/>
        </p:nvCxnSpPr>
        <p:spPr>
          <a:xfrm rot="5400000" flipH="1" flipV="1">
            <a:off x="3953776" y="1564892"/>
            <a:ext cx="1838977" cy="1431853"/>
          </a:xfrm>
          <a:prstGeom prst="bentConnector2">
            <a:avLst/>
          </a:prstGeom>
          <a:ln w="19050">
            <a:solidFill>
              <a:srgbClr val="3E4E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/>
          <p:nvPr/>
        </p:nvCxnSpPr>
        <p:spPr>
          <a:xfrm rot="5400000" flipH="1" flipV="1">
            <a:off x="4283533" y="1894649"/>
            <a:ext cx="1363675" cy="1247642"/>
          </a:xfrm>
          <a:prstGeom prst="bentConnector2">
            <a:avLst/>
          </a:prstGeom>
          <a:ln w="19050">
            <a:solidFill>
              <a:srgbClr val="3E4E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/>
          <p:nvPr/>
        </p:nvCxnSpPr>
        <p:spPr>
          <a:xfrm flipV="1">
            <a:off x="4538335" y="2311935"/>
            <a:ext cx="1050856" cy="888371"/>
          </a:xfrm>
          <a:prstGeom prst="bentConnector3">
            <a:avLst>
              <a:gd name="adj1" fmla="val 692"/>
            </a:avLst>
          </a:prstGeom>
          <a:ln w="19050">
            <a:solidFill>
              <a:srgbClr val="3E4E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/>
          <p:cNvCxnSpPr/>
          <p:nvPr/>
        </p:nvCxnSpPr>
        <p:spPr>
          <a:xfrm flipV="1">
            <a:off x="4683525" y="2787238"/>
            <a:ext cx="905666" cy="413068"/>
          </a:xfrm>
          <a:prstGeom prst="bentConnector3">
            <a:avLst>
              <a:gd name="adj1" fmla="val -482"/>
            </a:avLst>
          </a:prstGeom>
          <a:ln w="19050">
            <a:solidFill>
              <a:srgbClr val="3E4E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/>
          <p:nvPr/>
        </p:nvCxnSpPr>
        <p:spPr>
          <a:xfrm>
            <a:off x="4683525" y="3566067"/>
            <a:ext cx="905666" cy="647080"/>
          </a:xfrm>
          <a:prstGeom prst="bentConnector3">
            <a:avLst>
              <a:gd name="adj1" fmla="val -482"/>
            </a:avLst>
          </a:prstGeom>
          <a:ln w="19050">
            <a:solidFill>
              <a:srgbClr val="3E4E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/>
          <p:nvPr/>
        </p:nvCxnSpPr>
        <p:spPr>
          <a:xfrm rot="16200000" flipH="1">
            <a:off x="4506780" y="3606039"/>
            <a:ext cx="1113968" cy="1050854"/>
          </a:xfrm>
          <a:prstGeom prst="bentConnector2">
            <a:avLst/>
          </a:prstGeom>
          <a:ln w="19050">
            <a:solidFill>
              <a:srgbClr val="3E4E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/>
          <p:nvPr/>
        </p:nvCxnSpPr>
        <p:spPr>
          <a:xfrm rot="16200000" flipH="1">
            <a:off x="4166527" y="3741089"/>
            <a:ext cx="1597686" cy="1247642"/>
          </a:xfrm>
          <a:prstGeom prst="bentConnector2">
            <a:avLst/>
          </a:prstGeom>
          <a:ln w="19050">
            <a:solidFill>
              <a:srgbClr val="3E4E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/>
          <p:nvPr/>
        </p:nvCxnSpPr>
        <p:spPr>
          <a:xfrm rot="16200000" flipH="1">
            <a:off x="3831218" y="3881083"/>
            <a:ext cx="2084094" cy="1431851"/>
          </a:xfrm>
          <a:prstGeom prst="bentConnector2">
            <a:avLst/>
          </a:prstGeom>
          <a:ln w="19050">
            <a:solidFill>
              <a:srgbClr val="3E4E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/>
          <p:nvPr/>
        </p:nvCxnSpPr>
        <p:spPr>
          <a:xfrm rot="16200000" flipH="1">
            <a:off x="3494506" y="4019673"/>
            <a:ext cx="2559399" cy="1629972"/>
          </a:xfrm>
          <a:prstGeom prst="bentConnector2">
            <a:avLst/>
          </a:prstGeom>
          <a:ln w="19050">
            <a:solidFill>
              <a:srgbClr val="3E4E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/>
          <p:cNvCxnSpPr/>
          <p:nvPr/>
        </p:nvCxnSpPr>
        <p:spPr>
          <a:xfrm rot="16200000" flipH="1">
            <a:off x="3171731" y="4172198"/>
            <a:ext cx="3023590" cy="1811330"/>
          </a:xfrm>
          <a:prstGeom prst="bentConnector2">
            <a:avLst/>
          </a:prstGeom>
          <a:ln w="19050">
            <a:solidFill>
              <a:srgbClr val="3E4E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/>
          <p:nvPr/>
        </p:nvCxnSpPr>
        <p:spPr>
          <a:xfrm>
            <a:off x="6958942" y="1470869"/>
            <a:ext cx="563691" cy="365763"/>
          </a:xfrm>
          <a:prstGeom prst="bentConnector3">
            <a:avLst>
              <a:gd name="adj1" fmla="val 50000"/>
            </a:avLst>
          </a:prstGeom>
          <a:ln w="19050">
            <a:solidFill>
              <a:srgbClr val="4855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6960791" y="2311935"/>
            <a:ext cx="561842" cy="0"/>
          </a:xfrm>
          <a:prstGeom prst="straightConnector1">
            <a:avLst/>
          </a:prstGeom>
          <a:ln w="19050">
            <a:solidFill>
              <a:srgbClr val="4855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6960791" y="2787238"/>
            <a:ext cx="561842" cy="0"/>
          </a:xfrm>
          <a:prstGeom prst="straightConnector1">
            <a:avLst/>
          </a:prstGeom>
          <a:ln w="19050">
            <a:solidFill>
              <a:srgbClr val="4855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6960791" y="3262541"/>
            <a:ext cx="561842" cy="0"/>
          </a:xfrm>
          <a:prstGeom prst="straightConnector1">
            <a:avLst/>
          </a:prstGeom>
          <a:ln w="19050">
            <a:solidFill>
              <a:srgbClr val="4855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6960791" y="3737844"/>
            <a:ext cx="561842" cy="0"/>
          </a:xfrm>
          <a:prstGeom prst="straightConnector1">
            <a:avLst/>
          </a:prstGeom>
          <a:ln w="19050">
            <a:solidFill>
              <a:srgbClr val="4855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6960791" y="4688450"/>
            <a:ext cx="561842" cy="0"/>
          </a:xfrm>
          <a:prstGeom prst="straightConnector1">
            <a:avLst/>
          </a:prstGeom>
          <a:ln w="19050">
            <a:solidFill>
              <a:srgbClr val="4855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6960791" y="6114359"/>
            <a:ext cx="561842" cy="0"/>
          </a:xfrm>
          <a:prstGeom prst="straightConnector1">
            <a:avLst/>
          </a:prstGeom>
          <a:ln w="19050">
            <a:solidFill>
              <a:srgbClr val="4855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/>
          <p:nvPr/>
        </p:nvCxnSpPr>
        <p:spPr>
          <a:xfrm>
            <a:off x="6958942" y="6223899"/>
            <a:ext cx="563691" cy="365759"/>
          </a:xfrm>
          <a:prstGeom prst="bentConnector3">
            <a:avLst>
              <a:gd name="adj1" fmla="val 50000"/>
            </a:avLst>
          </a:prstGeom>
          <a:ln w="19050">
            <a:solidFill>
              <a:srgbClr val="4855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/>
          <p:nvPr/>
        </p:nvCxnSpPr>
        <p:spPr>
          <a:xfrm flipV="1">
            <a:off x="6958941" y="5639056"/>
            <a:ext cx="563692" cy="344331"/>
          </a:xfrm>
          <a:prstGeom prst="bentConnector3">
            <a:avLst>
              <a:gd name="adj1" fmla="val 50000"/>
            </a:avLst>
          </a:prstGeom>
          <a:ln w="19050">
            <a:solidFill>
              <a:srgbClr val="4855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8894233" y="6114359"/>
            <a:ext cx="460241" cy="0"/>
          </a:xfrm>
          <a:prstGeom prst="straightConnector1">
            <a:avLst/>
          </a:prstGeom>
          <a:ln w="19050">
            <a:solidFill>
              <a:srgbClr val="5D61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5027349" y="3262536"/>
            <a:ext cx="561842" cy="5"/>
          </a:xfrm>
          <a:prstGeom prst="straightConnector1">
            <a:avLst/>
          </a:prstGeom>
          <a:ln w="19050">
            <a:solidFill>
              <a:srgbClr val="3E4E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/>
          <p:cNvCxnSpPr/>
          <p:nvPr/>
        </p:nvCxnSpPr>
        <p:spPr>
          <a:xfrm>
            <a:off x="5027349" y="3383187"/>
            <a:ext cx="561842" cy="354657"/>
          </a:xfrm>
          <a:prstGeom prst="bentConnector3">
            <a:avLst>
              <a:gd name="adj1" fmla="val 50000"/>
            </a:avLst>
          </a:prstGeom>
          <a:ln w="19050">
            <a:solidFill>
              <a:srgbClr val="3E4E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/>
          <p:nvPr/>
        </p:nvCxnSpPr>
        <p:spPr>
          <a:xfrm>
            <a:off x="6958941" y="4797988"/>
            <a:ext cx="563692" cy="365765"/>
          </a:xfrm>
          <a:prstGeom prst="bentConnector3">
            <a:avLst>
              <a:gd name="adj1" fmla="val 50000"/>
            </a:avLst>
          </a:prstGeom>
          <a:ln w="19050">
            <a:solidFill>
              <a:srgbClr val="4855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020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3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75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425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250"/>
                            </p:stCondLst>
                            <p:childTnLst>
                              <p:par>
                                <p:cTn id="1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750"/>
                            </p:stCondLst>
                            <p:childTnLst>
                              <p:par>
                                <p:cTn id="1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6500"/>
                            </p:stCondLst>
                            <p:childTnLst>
                              <p:par>
                                <p:cTn id="1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lowchart: Terminator 24"/>
          <p:cNvSpPr/>
          <p:nvPr/>
        </p:nvSpPr>
        <p:spPr>
          <a:xfrm>
            <a:off x="9982200" y="3711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5" descr="Tập tin:Logo Trường Đại học FPT.svg – Wikipedia tiếng Việ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7" y="107827"/>
            <a:ext cx="1715747" cy="66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49" y="6201694"/>
            <a:ext cx="671477" cy="6523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83" y="5442393"/>
            <a:ext cx="1042035" cy="1012384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10755775" y="-700737"/>
            <a:ext cx="2286000" cy="2286000"/>
          </a:xfrm>
          <a:prstGeom prst="ellipse">
            <a:avLst/>
          </a:prstGeom>
          <a:solidFill>
            <a:srgbClr val="EC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Terminator 18"/>
          <p:cNvSpPr/>
          <p:nvPr/>
        </p:nvSpPr>
        <p:spPr>
          <a:xfrm>
            <a:off x="8507392" y="369005"/>
            <a:ext cx="3044142" cy="659757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lgerian" panose="04020705040A02060702" pitchFamily="82" charset="0"/>
              </a:rPr>
              <a:t>Group member</a:t>
            </a:r>
          </a:p>
        </p:txBody>
      </p:sp>
      <p:sp>
        <p:nvSpPr>
          <p:cNvPr id="24" name="Flowchart: Terminator 23"/>
          <p:cNvSpPr/>
          <p:nvPr/>
        </p:nvSpPr>
        <p:spPr>
          <a:xfrm>
            <a:off x="10445188" y="889398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4515133" y="421325"/>
            <a:ext cx="3161734" cy="3155252"/>
            <a:chOff x="4199819" y="421325"/>
            <a:chExt cx="3161734" cy="3155252"/>
          </a:xfrm>
        </p:grpSpPr>
        <p:pic>
          <p:nvPicPr>
            <p:cNvPr id="5124" name="Picture 4" descr="Japan Teacher Vectors &amp; Illustrations for Free Download | Freepik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838"/>
            <a:stretch/>
          </p:blipFill>
          <p:spPr bwMode="auto">
            <a:xfrm>
              <a:off x="4199819" y="421325"/>
              <a:ext cx="3161734" cy="2523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ounded Rectangle 26"/>
            <p:cNvSpPr/>
            <p:nvPr/>
          </p:nvSpPr>
          <p:spPr>
            <a:xfrm>
              <a:off x="4835420" y="2673753"/>
              <a:ext cx="1921398" cy="902824"/>
            </a:xfrm>
            <a:prstGeom prst="roundRect">
              <a:avLst/>
            </a:prstGeom>
            <a:solidFill>
              <a:srgbClr val="153C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FC000"/>
                  </a:solidFill>
                </a:rPr>
                <a:t>Supervisor</a:t>
              </a:r>
            </a:p>
            <a:p>
              <a:pPr algn="ctr"/>
              <a:r>
                <a:rPr lang="en-US" dirty="0"/>
                <a:t>Mr. </a:t>
              </a:r>
            </a:p>
            <a:p>
              <a:pPr algn="ctr"/>
              <a:r>
                <a:rPr lang="en-US" dirty="0"/>
                <a:t>Nguyen Van Sang</a:t>
              </a:r>
            </a:p>
          </p:txBody>
        </p:sp>
      </p:grpSp>
      <p:sp>
        <p:nvSpPr>
          <p:cNvPr id="30" name="Rounded Rectangle 29"/>
          <p:cNvSpPr/>
          <p:nvPr/>
        </p:nvSpPr>
        <p:spPr>
          <a:xfrm>
            <a:off x="1441332" y="4386805"/>
            <a:ext cx="1921398" cy="914400"/>
          </a:xfrm>
          <a:prstGeom prst="roundRect">
            <a:avLst/>
          </a:prstGeom>
          <a:solidFill>
            <a:srgbClr val="153C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/>
                </a:solidFill>
              </a:rPr>
              <a:t>Leader</a:t>
            </a:r>
          </a:p>
          <a:p>
            <a:pPr algn="ctr"/>
            <a:r>
              <a:rPr lang="en-US" dirty="0"/>
              <a:t>Ngo </a:t>
            </a:r>
            <a:r>
              <a:rPr lang="en-US" dirty="0" err="1"/>
              <a:t>Quoc</a:t>
            </a:r>
            <a:r>
              <a:rPr lang="en-US" dirty="0"/>
              <a:t> </a:t>
            </a:r>
            <a:r>
              <a:rPr lang="en-US" dirty="0" err="1"/>
              <a:t>Dat</a:t>
            </a:r>
            <a:endParaRPr lang="en-US" dirty="0"/>
          </a:p>
          <a:p>
            <a:pPr algn="ctr"/>
            <a:r>
              <a:rPr lang="en-US" dirty="0"/>
              <a:t>HE163173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903978" y="4386805"/>
            <a:ext cx="1921398" cy="914400"/>
          </a:xfrm>
          <a:prstGeom prst="roundRect">
            <a:avLst/>
          </a:prstGeom>
          <a:solidFill>
            <a:srgbClr val="153C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/>
                </a:solidFill>
              </a:rPr>
              <a:t>Member</a:t>
            </a:r>
          </a:p>
          <a:p>
            <a:pPr algn="ctr"/>
            <a:r>
              <a:rPr lang="en-US" dirty="0"/>
              <a:t>Pham The Minh</a:t>
            </a:r>
          </a:p>
          <a:p>
            <a:pPr algn="ctr"/>
            <a:r>
              <a:rPr lang="en-US" dirty="0"/>
              <a:t>HE171392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6366624" y="4386805"/>
            <a:ext cx="1921398" cy="914400"/>
          </a:xfrm>
          <a:prstGeom prst="roundRect">
            <a:avLst/>
          </a:prstGeom>
          <a:solidFill>
            <a:srgbClr val="153C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/>
                </a:solidFill>
              </a:rPr>
              <a:t>Member</a:t>
            </a:r>
          </a:p>
          <a:p>
            <a:pPr algn="ctr"/>
            <a:r>
              <a:rPr lang="en-US" dirty="0"/>
              <a:t>Hoang Thai Son</a:t>
            </a:r>
          </a:p>
          <a:p>
            <a:pPr algn="ctr"/>
            <a:r>
              <a:rPr lang="en-US" dirty="0"/>
              <a:t>HE163355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8829270" y="4386805"/>
            <a:ext cx="1921398" cy="914400"/>
          </a:xfrm>
          <a:prstGeom prst="roundRect">
            <a:avLst/>
          </a:prstGeom>
          <a:solidFill>
            <a:srgbClr val="153C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/>
                </a:solidFill>
              </a:rPr>
              <a:t>Member</a:t>
            </a:r>
          </a:p>
          <a:p>
            <a:pPr algn="ctr"/>
            <a:r>
              <a:rPr lang="en-US" dirty="0"/>
              <a:t>Mai The Nam</a:t>
            </a:r>
          </a:p>
          <a:p>
            <a:pPr algn="ctr"/>
            <a:r>
              <a:rPr lang="en-US" dirty="0"/>
              <a:t>HE161170</a:t>
            </a:r>
          </a:p>
        </p:txBody>
      </p:sp>
      <p:cxnSp>
        <p:nvCxnSpPr>
          <p:cNvPr id="37" name="Elbow Connector 36"/>
          <p:cNvCxnSpPr>
            <a:stCxn id="27" idx="2"/>
            <a:endCxn id="30" idx="0"/>
          </p:cNvCxnSpPr>
          <p:nvPr/>
        </p:nvCxnSpPr>
        <p:spPr>
          <a:xfrm rot="5400000">
            <a:off x="3851618" y="2126990"/>
            <a:ext cx="810228" cy="3709402"/>
          </a:xfrm>
          <a:prstGeom prst="bentConnector3">
            <a:avLst/>
          </a:prstGeom>
          <a:ln w="19050">
            <a:solidFill>
              <a:srgbClr val="153C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27" idx="2"/>
            <a:endCxn id="31" idx="0"/>
          </p:cNvCxnSpPr>
          <p:nvPr/>
        </p:nvCxnSpPr>
        <p:spPr>
          <a:xfrm rot="5400000">
            <a:off x="5082941" y="3358313"/>
            <a:ext cx="810228" cy="1246756"/>
          </a:xfrm>
          <a:prstGeom prst="bentConnector3">
            <a:avLst>
              <a:gd name="adj1" fmla="val 50000"/>
            </a:avLst>
          </a:prstGeom>
          <a:ln w="19050">
            <a:solidFill>
              <a:srgbClr val="153C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>
            <a:stCxn id="27" idx="2"/>
            <a:endCxn id="32" idx="0"/>
          </p:cNvCxnSpPr>
          <p:nvPr/>
        </p:nvCxnSpPr>
        <p:spPr>
          <a:xfrm rot="16200000" flipH="1">
            <a:off x="6314264" y="3373746"/>
            <a:ext cx="810228" cy="1215890"/>
          </a:xfrm>
          <a:prstGeom prst="bentConnector3">
            <a:avLst>
              <a:gd name="adj1" fmla="val 50000"/>
            </a:avLst>
          </a:prstGeom>
          <a:ln w="19050">
            <a:solidFill>
              <a:srgbClr val="153C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27" idx="2"/>
            <a:endCxn id="33" idx="0"/>
          </p:cNvCxnSpPr>
          <p:nvPr/>
        </p:nvCxnSpPr>
        <p:spPr>
          <a:xfrm rot="16200000" flipH="1">
            <a:off x="7545587" y="2142423"/>
            <a:ext cx="810228" cy="3678536"/>
          </a:xfrm>
          <a:prstGeom prst="bentConnector3">
            <a:avLst>
              <a:gd name="adj1" fmla="val 50000"/>
            </a:avLst>
          </a:prstGeom>
          <a:ln w="19050">
            <a:solidFill>
              <a:srgbClr val="153C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5B7D0F-FBCE-D05D-F123-4EB5E73D00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7449" y="4364624"/>
            <a:ext cx="1978255" cy="19219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637B52-D905-81EC-0E3C-0927176EBD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38" t="66961" r="41812" b="8835"/>
          <a:stretch/>
        </p:blipFill>
        <p:spPr>
          <a:xfrm>
            <a:off x="8038897" y="7141030"/>
            <a:ext cx="8369504" cy="4101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A3DA10-ADD9-E94D-8FD3-C279A67CF1F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0" t="7037" r="67600" b="11552"/>
          <a:stretch/>
        </p:blipFill>
        <p:spPr>
          <a:xfrm>
            <a:off x="-375920" y="7319879"/>
            <a:ext cx="3474720" cy="517481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5A103E6-5E34-C20D-3123-28CAE4AB439E}"/>
              </a:ext>
            </a:extLst>
          </p:cNvPr>
          <p:cNvSpPr/>
          <p:nvPr/>
        </p:nvSpPr>
        <p:spPr>
          <a:xfrm>
            <a:off x="12837891" y="5243452"/>
            <a:ext cx="914400" cy="914400"/>
          </a:xfrm>
          <a:prstGeom prst="ellipse">
            <a:avLst/>
          </a:prstGeom>
          <a:solidFill>
            <a:srgbClr val="7C7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4AC3520-1DD0-91DF-2A6E-27207ABDBED9}"/>
              </a:ext>
            </a:extLst>
          </p:cNvPr>
          <p:cNvSpPr/>
          <p:nvPr/>
        </p:nvSpPr>
        <p:spPr>
          <a:xfrm flipH="1">
            <a:off x="-1502230" y="4474815"/>
            <a:ext cx="914400" cy="914400"/>
          </a:xfrm>
          <a:prstGeom prst="ellipse">
            <a:avLst/>
          </a:prstGeom>
          <a:solidFill>
            <a:srgbClr val="676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E57354D-8260-8337-4167-2AB509EEF680}"/>
              </a:ext>
            </a:extLst>
          </p:cNvPr>
          <p:cNvSpPr/>
          <p:nvPr/>
        </p:nvSpPr>
        <p:spPr>
          <a:xfrm>
            <a:off x="12837891" y="3735678"/>
            <a:ext cx="914400" cy="914400"/>
          </a:xfrm>
          <a:prstGeom prst="ellipse">
            <a:avLst/>
          </a:prstGeom>
          <a:solidFill>
            <a:srgbClr val="5D6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F53116B-304D-ED03-D969-D9A551ADE22B}"/>
              </a:ext>
            </a:extLst>
          </p:cNvPr>
          <p:cNvSpPr/>
          <p:nvPr/>
        </p:nvSpPr>
        <p:spPr>
          <a:xfrm flipH="1">
            <a:off x="-1502230" y="2967047"/>
            <a:ext cx="914400" cy="914400"/>
          </a:xfrm>
          <a:prstGeom prst="ellipse">
            <a:avLst/>
          </a:prstGeom>
          <a:solidFill>
            <a:srgbClr val="485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61F16ED-91F3-B11F-9481-940B530E4683}"/>
              </a:ext>
            </a:extLst>
          </p:cNvPr>
          <p:cNvSpPr/>
          <p:nvPr/>
        </p:nvSpPr>
        <p:spPr>
          <a:xfrm>
            <a:off x="12837891" y="2207917"/>
            <a:ext cx="914400" cy="914400"/>
          </a:xfrm>
          <a:prstGeom prst="ellipse">
            <a:avLst/>
          </a:prstGeom>
          <a:solidFill>
            <a:srgbClr val="3E4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3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F60DA94-3490-2FB1-61C0-C0AC4B7D014E}"/>
              </a:ext>
            </a:extLst>
          </p:cNvPr>
          <p:cNvSpPr/>
          <p:nvPr/>
        </p:nvSpPr>
        <p:spPr>
          <a:xfrm flipH="1">
            <a:off x="-1502230" y="1457491"/>
            <a:ext cx="914400" cy="914400"/>
          </a:xfrm>
          <a:prstGeom prst="ellipse">
            <a:avLst/>
          </a:prstGeom>
          <a:solidFill>
            <a:srgbClr val="2942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835E74A-956F-75F5-A1BA-D8AC3E16B420}"/>
              </a:ext>
            </a:extLst>
          </p:cNvPr>
          <p:cNvSpPr/>
          <p:nvPr/>
        </p:nvSpPr>
        <p:spPr>
          <a:xfrm>
            <a:off x="12837891" y="700148"/>
            <a:ext cx="914400" cy="914400"/>
          </a:xfrm>
          <a:prstGeom prst="ellipse">
            <a:avLst/>
          </a:prstGeom>
          <a:solidFill>
            <a:srgbClr val="1F3C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lgerian" panose="04020705040A02060702" pitchFamily="8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078976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ounded Rectangle 120"/>
          <p:cNvSpPr/>
          <p:nvPr/>
        </p:nvSpPr>
        <p:spPr>
          <a:xfrm>
            <a:off x="243459" y="1562993"/>
            <a:ext cx="2174765" cy="384735"/>
          </a:xfrm>
          <a:prstGeom prst="roundRect">
            <a:avLst>
              <a:gd name="adj" fmla="val 50000"/>
            </a:avLst>
          </a:prstGeom>
          <a:solidFill>
            <a:srgbClr val="485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Teacher</a:t>
            </a:r>
          </a:p>
        </p:txBody>
      </p:sp>
      <p:sp>
        <p:nvSpPr>
          <p:cNvPr id="25" name="Flowchart: Terminator 24"/>
          <p:cNvSpPr/>
          <p:nvPr/>
        </p:nvSpPr>
        <p:spPr>
          <a:xfrm>
            <a:off x="9982200" y="3711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Tập tin:Logo Trường Đại học FPT.svg – Wikipedia tiếng Việ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7" y="107827"/>
            <a:ext cx="1715747" cy="66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83" y="5442393"/>
            <a:ext cx="1042035" cy="1012384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10755775" y="-700737"/>
            <a:ext cx="2286000" cy="2286000"/>
          </a:xfrm>
          <a:prstGeom prst="ellipse">
            <a:avLst/>
          </a:prstGeom>
          <a:solidFill>
            <a:srgbClr val="EC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Terminator 18"/>
          <p:cNvSpPr/>
          <p:nvPr/>
        </p:nvSpPr>
        <p:spPr>
          <a:xfrm>
            <a:off x="8507392" y="369005"/>
            <a:ext cx="3044142" cy="659757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700" dirty="0">
                <a:latin typeface="Algerian" panose="04020705040A02060702" pitchFamily="82" charset="0"/>
              </a:rPr>
              <a:t>Software requirement</a:t>
            </a:r>
          </a:p>
        </p:txBody>
      </p:sp>
      <p:sp>
        <p:nvSpPr>
          <p:cNvPr id="24" name="Flowchart: Terminator 23"/>
          <p:cNvSpPr/>
          <p:nvPr/>
        </p:nvSpPr>
        <p:spPr>
          <a:xfrm>
            <a:off x="10445188" y="889398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30</a:t>
            </a:fld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49" y="6201694"/>
            <a:ext cx="671477" cy="652370"/>
          </a:xfrm>
          <a:prstGeom prst="rect">
            <a:avLst/>
          </a:prstGeom>
        </p:spPr>
      </p:pic>
      <p:sp>
        <p:nvSpPr>
          <p:cNvPr id="28" name="Rounded Rectangle 27"/>
          <p:cNvSpPr/>
          <p:nvPr/>
        </p:nvSpPr>
        <p:spPr>
          <a:xfrm>
            <a:off x="107327" y="1128063"/>
            <a:ext cx="2447030" cy="457200"/>
          </a:xfrm>
          <a:prstGeom prst="roundRect">
            <a:avLst>
              <a:gd name="adj" fmla="val 50000"/>
            </a:avLst>
          </a:prstGeom>
          <a:solidFill>
            <a:srgbClr val="3E4E67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Screens flow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4443479" y="3566202"/>
            <a:ext cx="1371600" cy="365760"/>
          </a:xfrm>
          <a:prstGeom prst="roundRect">
            <a:avLst/>
          </a:prstGeom>
          <a:solidFill>
            <a:srgbClr val="3E4E67"/>
          </a:solidFill>
          <a:ln w="19050">
            <a:solidFill>
              <a:srgbClr val="3E4E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Teacher homepage</a:t>
            </a:r>
          </a:p>
        </p:txBody>
      </p:sp>
      <p:sp>
        <p:nvSpPr>
          <p:cNvPr id="78" name="Rounded Rectangle 77"/>
          <p:cNvSpPr/>
          <p:nvPr/>
        </p:nvSpPr>
        <p:spPr>
          <a:xfrm>
            <a:off x="8310363" y="2615670"/>
            <a:ext cx="1371600" cy="365760"/>
          </a:xfrm>
          <a:prstGeom prst="roundRect">
            <a:avLst/>
          </a:prstGeom>
          <a:solidFill>
            <a:srgbClr val="7C7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Take attendance</a:t>
            </a:r>
          </a:p>
        </p:txBody>
      </p:sp>
      <p:sp>
        <p:nvSpPr>
          <p:cNvPr id="79" name="Rounded Rectangle 78"/>
          <p:cNvSpPr/>
          <p:nvPr/>
        </p:nvSpPr>
        <p:spPr>
          <a:xfrm>
            <a:off x="8310363" y="5463054"/>
            <a:ext cx="1371600" cy="365760"/>
          </a:xfrm>
          <a:prstGeom prst="roundRect">
            <a:avLst/>
          </a:prstGeom>
          <a:solidFill>
            <a:srgbClr val="7C7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Curriculum detail</a:t>
            </a:r>
          </a:p>
        </p:txBody>
      </p:sp>
      <p:sp>
        <p:nvSpPr>
          <p:cNvPr id="80" name="Rounded Rectangle 79"/>
          <p:cNvSpPr/>
          <p:nvPr/>
        </p:nvSpPr>
        <p:spPr>
          <a:xfrm>
            <a:off x="8310363" y="5938353"/>
            <a:ext cx="1371600" cy="365760"/>
          </a:xfrm>
          <a:prstGeom prst="roundRect">
            <a:avLst/>
          </a:prstGeom>
          <a:solidFill>
            <a:srgbClr val="7C7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Lesson’s detail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8310363" y="4987751"/>
            <a:ext cx="1371600" cy="365760"/>
          </a:xfrm>
          <a:prstGeom prst="roundRect">
            <a:avLst/>
          </a:prstGeom>
          <a:solidFill>
            <a:srgbClr val="7C7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Exam’s detail</a:t>
            </a:r>
          </a:p>
        </p:txBody>
      </p:sp>
      <p:sp>
        <p:nvSpPr>
          <p:cNvPr id="82" name="Rounded Rectangle 81"/>
          <p:cNvSpPr/>
          <p:nvPr/>
        </p:nvSpPr>
        <p:spPr>
          <a:xfrm>
            <a:off x="8310363" y="3090973"/>
            <a:ext cx="1371600" cy="365760"/>
          </a:xfrm>
          <a:prstGeom prst="roundRect">
            <a:avLst/>
          </a:prstGeom>
          <a:solidFill>
            <a:srgbClr val="7C7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Add mark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8310363" y="1665064"/>
            <a:ext cx="1371600" cy="365760"/>
          </a:xfrm>
          <a:prstGeom prst="roundRect">
            <a:avLst/>
          </a:prstGeom>
          <a:solidFill>
            <a:srgbClr val="7C7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News detail</a:t>
            </a:r>
          </a:p>
        </p:txBody>
      </p:sp>
      <p:sp>
        <p:nvSpPr>
          <p:cNvPr id="84" name="Rounded Rectangle 83"/>
          <p:cNvSpPr/>
          <p:nvPr/>
        </p:nvSpPr>
        <p:spPr>
          <a:xfrm>
            <a:off x="8310363" y="4514665"/>
            <a:ext cx="1371600" cy="365760"/>
          </a:xfrm>
          <a:prstGeom prst="roundRect">
            <a:avLst/>
          </a:prstGeom>
          <a:solidFill>
            <a:srgbClr val="7C7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Student profile</a:t>
            </a:r>
          </a:p>
        </p:txBody>
      </p:sp>
      <p:sp>
        <p:nvSpPr>
          <p:cNvPr id="85" name="Rounded Rectangle 84"/>
          <p:cNvSpPr/>
          <p:nvPr/>
        </p:nvSpPr>
        <p:spPr>
          <a:xfrm>
            <a:off x="8310363" y="4041579"/>
            <a:ext cx="1371600" cy="365760"/>
          </a:xfrm>
          <a:prstGeom prst="roundRect">
            <a:avLst/>
          </a:prstGeom>
          <a:solidFill>
            <a:srgbClr val="7C7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Event detail</a:t>
            </a:r>
          </a:p>
        </p:txBody>
      </p:sp>
      <p:sp>
        <p:nvSpPr>
          <p:cNvPr id="86" name="Rounded Rectangle 85"/>
          <p:cNvSpPr/>
          <p:nvPr/>
        </p:nvSpPr>
        <p:spPr>
          <a:xfrm>
            <a:off x="6376921" y="2140367"/>
            <a:ext cx="1371600" cy="365760"/>
          </a:xfrm>
          <a:prstGeom prst="roundRect">
            <a:avLst/>
          </a:prstGeom>
          <a:solidFill>
            <a:srgbClr val="5D6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Teacher’s schedule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6376921" y="2615670"/>
            <a:ext cx="1371600" cy="365760"/>
          </a:xfrm>
          <a:prstGeom prst="roundRect">
            <a:avLst/>
          </a:prstGeom>
          <a:solidFill>
            <a:srgbClr val="5D6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Attendance management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6376921" y="3090973"/>
            <a:ext cx="1371600" cy="365760"/>
          </a:xfrm>
          <a:prstGeom prst="roundRect">
            <a:avLst/>
          </a:prstGeom>
          <a:solidFill>
            <a:srgbClr val="5D6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Mark entry management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6376921" y="1665064"/>
            <a:ext cx="1371600" cy="365760"/>
          </a:xfrm>
          <a:prstGeom prst="roundRect">
            <a:avLst/>
          </a:prstGeom>
          <a:solidFill>
            <a:srgbClr val="5D6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News list</a:t>
            </a:r>
          </a:p>
        </p:txBody>
      </p:sp>
      <p:sp>
        <p:nvSpPr>
          <p:cNvPr id="90" name="Rounded Rectangle 89"/>
          <p:cNvSpPr/>
          <p:nvPr/>
        </p:nvSpPr>
        <p:spPr>
          <a:xfrm>
            <a:off x="6376921" y="3566276"/>
            <a:ext cx="1371600" cy="365760"/>
          </a:xfrm>
          <a:prstGeom prst="roundRect">
            <a:avLst/>
          </a:prstGeom>
          <a:solidFill>
            <a:srgbClr val="5D6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Holiday list</a:t>
            </a:r>
          </a:p>
        </p:txBody>
      </p:sp>
      <p:sp>
        <p:nvSpPr>
          <p:cNvPr id="91" name="Rounded Rectangle 90"/>
          <p:cNvSpPr/>
          <p:nvPr/>
        </p:nvSpPr>
        <p:spPr>
          <a:xfrm>
            <a:off x="6376921" y="5467488"/>
            <a:ext cx="1371600" cy="365760"/>
          </a:xfrm>
          <a:prstGeom prst="roundRect">
            <a:avLst/>
          </a:prstGeom>
          <a:solidFill>
            <a:srgbClr val="5D6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Curriculum</a:t>
            </a:r>
          </a:p>
        </p:txBody>
      </p:sp>
      <p:sp>
        <p:nvSpPr>
          <p:cNvPr id="92" name="Rounded Rectangle 91"/>
          <p:cNvSpPr/>
          <p:nvPr/>
        </p:nvSpPr>
        <p:spPr>
          <a:xfrm>
            <a:off x="6376921" y="4992185"/>
            <a:ext cx="1371600" cy="365760"/>
          </a:xfrm>
          <a:prstGeom prst="roundRect">
            <a:avLst/>
          </a:prstGeom>
          <a:solidFill>
            <a:srgbClr val="5D6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Class list</a:t>
            </a:r>
          </a:p>
        </p:txBody>
      </p:sp>
      <p:sp>
        <p:nvSpPr>
          <p:cNvPr id="93" name="Rounded Rectangle 92"/>
          <p:cNvSpPr/>
          <p:nvPr/>
        </p:nvSpPr>
        <p:spPr>
          <a:xfrm>
            <a:off x="6376921" y="4041579"/>
            <a:ext cx="1371600" cy="365760"/>
          </a:xfrm>
          <a:prstGeom prst="roundRect">
            <a:avLst/>
          </a:prstGeom>
          <a:solidFill>
            <a:srgbClr val="5D6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Event list</a:t>
            </a:r>
          </a:p>
        </p:txBody>
      </p:sp>
      <p:sp>
        <p:nvSpPr>
          <p:cNvPr id="94" name="Rounded Rectangle 93"/>
          <p:cNvSpPr/>
          <p:nvPr/>
        </p:nvSpPr>
        <p:spPr>
          <a:xfrm>
            <a:off x="6376921" y="4516882"/>
            <a:ext cx="1371600" cy="365760"/>
          </a:xfrm>
          <a:prstGeom prst="roundRect">
            <a:avLst/>
          </a:prstGeom>
          <a:solidFill>
            <a:srgbClr val="5D6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Student list</a:t>
            </a:r>
          </a:p>
        </p:txBody>
      </p:sp>
      <p:sp>
        <p:nvSpPr>
          <p:cNvPr id="96" name="Rounded Rectangle 95"/>
          <p:cNvSpPr/>
          <p:nvPr/>
        </p:nvSpPr>
        <p:spPr>
          <a:xfrm>
            <a:off x="2510037" y="3566202"/>
            <a:ext cx="1371600" cy="365760"/>
          </a:xfrm>
          <a:prstGeom prst="roundRect">
            <a:avLst/>
          </a:prstGeom>
          <a:solidFill>
            <a:srgbClr val="1F3C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Login</a:t>
            </a:r>
          </a:p>
        </p:txBody>
      </p:sp>
      <p:cxnSp>
        <p:nvCxnSpPr>
          <p:cNvPr id="97" name="Straight Arrow Connector 96"/>
          <p:cNvCxnSpPr>
            <a:stCxn id="96" idx="2"/>
            <a:endCxn id="120" idx="0"/>
          </p:cNvCxnSpPr>
          <p:nvPr/>
        </p:nvCxnSpPr>
        <p:spPr>
          <a:xfrm flipH="1">
            <a:off x="3195836" y="3931962"/>
            <a:ext cx="1" cy="712249"/>
          </a:xfrm>
          <a:prstGeom prst="straightConnector1">
            <a:avLst/>
          </a:prstGeom>
          <a:ln w="19050">
            <a:solidFill>
              <a:srgbClr val="1F3C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3881637" y="3749082"/>
            <a:ext cx="561842" cy="0"/>
          </a:xfrm>
          <a:prstGeom prst="straightConnector1">
            <a:avLst/>
          </a:prstGeom>
          <a:ln w="19050">
            <a:solidFill>
              <a:srgbClr val="1F3C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7748521" y="1847944"/>
            <a:ext cx="561842" cy="0"/>
          </a:xfrm>
          <a:prstGeom prst="straightConnector1">
            <a:avLst/>
          </a:prstGeom>
          <a:ln w="19050">
            <a:solidFill>
              <a:srgbClr val="5D61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Elbow Connector 99"/>
          <p:cNvCxnSpPr/>
          <p:nvPr/>
        </p:nvCxnSpPr>
        <p:spPr>
          <a:xfrm rot="5400000" flipH="1" flipV="1">
            <a:off x="4661402" y="1861860"/>
            <a:ext cx="1729435" cy="1701604"/>
          </a:xfrm>
          <a:prstGeom prst="bentConnector2">
            <a:avLst/>
          </a:prstGeom>
          <a:ln w="19050">
            <a:solidFill>
              <a:srgbClr val="3E4E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/>
          <p:nvPr/>
        </p:nvCxnSpPr>
        <p:spPr>
          <a:xfrm flipV="1">
            <a:off x="4894776" y="2323247"/>
            <a:ext cx="1482145" cy="1242955"/>
          </a:xfrm>
          <a:prstGeom prst="bentConnector3">
            <a:avLst>
              <a:gd name="adj1" fmla="val 1261"/>
            </a:avLst>
          </a:prstGeom>
          <a:ln w="19050">
            <a:solidFill>
              <a:srgbClr val="3E4E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Elbow Connector 101"/>
          <p:cNvCxnSpPr/>
          <p:nvPr/>
        </p:nvCxnSpPr>
        <p:spPr>
          <a:xfrm rot="5400000" flipH="1" flipV="1">
            <a:off x="5369274" y="2558555"/>
            <a:ext cx="767652" cy="1247642"/>
          </a:xfrm>
          <a:prstGeom prst="bentConnector2">
            <a:avLst/>
          </a:prstGeom>
          <a:ln w="19050">
            <a:solidFill>
              <a:srgbClr val="3E4E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102"/>
          <p:cNvCxnSpPr/>
          <p:nvPr/>
        </p:nvCxnSpPr>
        <p:spPr>
          <a:xfrm flipV="1">
            <a:off x="5526119" y="3273853"/>
            <a:ext cx="850802" cy="292350"/>
          </a:xfrm>
          <a:prstGeom prst="bentConnector3">
            <a:avLst>
              <a:gd name="adj1" fmla="val -513"/>
            </a:avLst>
          </a:prstGeom>
          <a:ln w="19050">
            <a:solidFill>
              <a:srgbClr val="3E4E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03"/>
          <p:cNvCxnSpPr/>
          <p:nvPr/>
        </p:nvCxnSpPr>
        <p:spPr>
          <a:xfrm rot="16200000" flipH="1">
            <a:off x="5369200" y="3692041"/>
            <a:ext cx="767800" cy="1247642"/>
          </a:xfrm>
          <a:prstGeom prst="bentConnector2">
            <a:avLst/>
          </a:prstGeom>
          <a:ln w="19050">
            <a:solidFill>
              <a:srgbClr val="3E4E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Elbow Connector 104"/>
          <p:cNvCxnSpPr/>
          <p:nvPr/>
        </p:nvCxnSpPr>
        <p:spPr>
          <a:xfrm>
            <a:off x="4894776" y="3931962"/>
            <a:ext cx="1482145" cy="1243103"/>
          </a:xfrm>
          <a:prstGeom prst="bentConnector3">
            <a:avLst>
              <a:gd name="adj1" fmla="val 645"/>
            </a:avLst>
          </a:prstGeom>
          <a:ln w="19050">
            <a:solidFill>
              <a:srgbClr val="3E4E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Elbow Connector 105"/>
          <p:cNvCxnSpPr/>
          <p:nvPr/>
        </p:nvCxnSpPr>
        <p:spPr>
          <a:xfrm rot="16200000" flipH="1">
            <a:off x="4666916" y="3940363"/>
            <a:ext cx="1718406" cy="1701604"/>
          </a:xfrm>
          <a:prstGeom prst="bentConnector2">
            <a:avLst/>
          </a:prstGeom>
          <a:ln w="19050">
            <a:solidFill>
              <a:srgbClr val="3E4E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7748521" y="2798550"/>
            <a:ext cx="561842" cy="0"/>
          </a:xfrm>
          <a:prstGeom prst="straightConnector1">
            <a:avLst/>
          </a:prstGeom>
          <a:ln w="19050">
            <a:solidFill>
              <a:srgbClr val="5D61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7748521" y="3273853"/>
            <a:ext cx="561842" cy="0"/>
          </a:xfrm>
          <a:prstGeom prst="straightConnector1">
            <a:avLst/>
          </a:prstGeom>
          <a:ln w="19050">
            <a:solidFill>
              <a:srgbClr val="5D61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>
            <a:off x="7748521" y="4224459"/>
            <a:ext cx="561842" cy="0"/>
          </a:xfrm>
          <a:prstGeom prst="straightConnector1">
            <a:avLst/>
          </a:prstGeom>
          <a:ln w="19050">
            <a:solidFill>
              <a:srgbClr val="5D61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V="1">
            <a:off x="7748521" y="4697545"/>
            <a:ext cx="561842" cy="2217"/>
          </a:xfrm>
          <a:prstGeom prst="straightConnector1">
            <a:avLst/>
          </a:prstGeom>
          <a:ln w="19050">
            <a:solidFill>
              <a:srgbClr val="5D61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>
            <a:off x="7748521" y="5645934"/>
            <a:ext cx="561842" cy="0"/>
          </a:xfrm>
          <a:prstGeom prst="straightConnector1">
            <a:avLst/>
          </a:prstGeom>
          <a:ln w="19050">
            <a:solidFill>
              <a:srgbClr val="5D61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/>
          <p:cNvCxnSpPr/>
          <p:nvPr/>
        </p:nvCxnSpPr>
        <p:spPr>
          <a:xfrm>
            <a:off x="7746672" y="5755474"/>
            <a:ext cx="563691" cy="365759"/>
          </a:xfrm>
          <a:prstGeom prst="bentConnector3">
            <a:avLst>
              <a:gd name="adj1" fmla="val 50000"/>
            </a:avLst>
          </a:prstGeom>
          <a:ln w="19050">
            <a:solidFill>
              <a:srgbClr val="5D61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112"/>
          <p:cNvCxnSpPr/>
          <p:nvPr/>
        </p:nvCxnSpPr>
        <p:spPr>
          <a:xfrm flipV="1">
            <a:off x="7746671" y="5170631"/>
            <a:ext cx="563692" cy="344331"/>
          </a:xfrm>
          <a:prstGeom prst="bentConnector3">
            <a:avLst>
              <a:gd name="adj1" fmla="val 50000"/>
            </a:avLst>
          </a:prstGeom>
          <a:ln w="19050">
            <a:solidFill>
              <a:srgbClr val="5D61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>
            <a:off x="5815079" y="3749151"/>
            <a:ext cx="561842" cy="5"/>
          </a:xfrm>
          <a:prstGeom prst="straightConnector1">
            <a:avLst/>
          </a:prstGeom>
          <a:ln w="19050">
            <a:solidFill>
              <a:srgbClr val="3E4E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Elbow Connector 114"/>
          <p:cNvCxnSpPr/>
          <p:nvPr/>
        </p:nvCxnSpPr>
        <p:spPr>
          <a:xfrm>
            <a:off x="5526119" y="3931962"/>
            <a:ext cx="850802" cy="292497"/>
          </a:xfrm>
          <a:prstGeom prst="bentConnector3">
            <a:avLst>
              <a:gd name="adj1" fmla="val 561"/>
            </a:avLst>
          </a:prstGeom>
          <a:ln w="19050">
            <a:solidFill>
              <a:srgbClr val="3E4E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ounded Rectangle 115"/>
          <p:cNvSpPr/>
          <p:nvPr/>
        </p:nvSpPr>
        <p:spPr>
          <a:xfrm>
            <a:off x="6375071" y="5938353"/>
            <a:ext cx="1371600" cy="365760"/>
          </a:xfrm>
          <a:prstGeom prst="roundRect">
            <a:avLst/>
          </a:prstGeom>
          <a:solidFill>
            <a:srgbClr val="5D6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My profile</a:t>
            </a:r>
          </a:p>
        </p:txBody>
      </p:sp>
      <p:cxnSp>
        <p:nvCxnSpPr>
          <p:cNvPr id="117" name="Elbow Connector 116"/>
          <p:cNvCxnSpPr/>
          <p:nvPr/>
        </p:nvCxnSpPr>
        <p:spPr>
          <a:xfrm rot="16200000" flipH="1">
            <a:off x="4309050" y="4055211"/>
            <a:ext cx="2200449" cy="1931593"/>
          </a:xfrm>
          <a:prstGeom prst="bentConnector2">
            <a:avLst/>
          </a:prstGeom>
          <a:ln w="19050">
            <a:solidFill>
              <a:srgbClr val="3E4E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ounded Rectangle 119"/>
          <p:cNvSpPr/>
          <p:nvPr/>
        </p:nvSpPr>
        <p:spPr>
          <a:xfrm>
            <a:off x="2510036" y="4644211"/>
            <a:ext cx="1371600" cy="365760"/>
          </a:xfrm>
          <a:prstGeom prst="roundRect">
            <a:avLst/>
          </a:prstGeom>
          <a:solidFill>
            <a:srgbClr val="3E4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Reset password</a:t>
            </a:r>
          </a:p>
        </p:txBody>
      </p:sp>
    </p:spTree>
    <p:extLst>
      <p:ext uri="{BB962C8B-B14F-4D97-AF65-F5344CB8AC3E}">
        <p14:creationId xmlns:p14="http://schemas.microsoft.com/office/powerpoint/2010/main" val="3035667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5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6" grpId="0" animBg="1"/>
      <p:bldP spid="116" grpId="0" animBg="1"/>
      <p:bldP spid="12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ounded Rectangle 128"/>
          <p:cNvSpPr/>
          <p:nvPr/>
        </p:nvSpPr>
        <p:spPr>
          <a:xfrm>
            <a:off x="243459" y="1562993"/>
            <a:ext cx="2174765" cy="384735"/>
          </a:xfrm>
          <a:prstGeom prst="roundRect">
            <a:avLst>
              <a:gd name="adj" fmla="val 50000"/>
            </a:avLst>
          </a:prstGeom>
          <a:solidFill>
            <a:srgbClr val="485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</a:t>
            </a:r>
          </a:p>
        </p:txBody>
      </p:sp>
      <p:sp>
        <p:nvSpPr>
          <p:cNvPr id="25" name="Flowchart: Terminator 24"/>
          <p:cNvSpPr/>
          <p:nvPr/>
        </p:nvSpPr>
        <p:spPr>
          <a:xfrm>
            <a:off x="9982200" y="3711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Tập tin:Logo Trường Đại học FPT.svg – Wikipedia tiếng Việ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7" y="107827"/>
            <a:ext cx="1715747" cy="66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83" y="5442393"/>
            <a:ext cx="1042035" cy="1012384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10755775" y="-700737"/>
            <a:ext cx="2286000" cy="2286000"/>
          </a:xfrm>
          <a:prstGeom prst="ellipse">
            <a:avLst/>
          </a:prstGeom>
          <a:solidFill>
            <a:srgbClr val="EC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Terminator 18"/>
          <p:cNvSpPr/>
          <p:nvPr/>
        </p:nvSpPr>
        <p:spPr>
          <a:xfrm>
            <a:off x="8507392" y="369005"/>
            <a:ext cx="3044142" cy="659757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700" dirty="0">
                <a:latin typeface="Algerian" panose="04020705040A02060702" pitchFamily="82" charset="0"/>
              </a:rPr>
              <a:t>Software requirement</a:t>
            </a:r>
          </a:p>
        </p:txBody>
      </p:sp>
      <p:sp>
        <p:nvSpPr>
          <p:cNvPr id="24" name="Flowchart: Terminator 23"/>
          <p:cNvSpPr/>
          <p:nvPr/>
        </p:nvSpPr>
        <p:spPr>
          <a:xfrm>
            <a:off x="10445188" y="889398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31</a:t>
            </a:fld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49" y="6201694"/>
            <a:ext cx="671477" cy="652370"/>
          </a:xfrm>
          <a:prstGeom prst="rect">
            <a:avLst/>
          </a:prstGeom>
        </p:spPr>
      </p:pic>
      <p:sp>
        <p:nvSpPr>
          <p:cNvPr id="28" name="Rounded Rectangle 27"/>
          <p:cNvSpPr/>
          <p:nvPr/>
        </p:nvSpPr>
        <p:spPr>
          <a:xfrm>
            <a:off x="107327" y="1128063"/>
            <a:ext cx="2447030" cy="457200"/>
          </a:xfrm>
          <a:prstGeom prst="roundRect">
            <a:avLst>
              <a:gd name="adj" fmla="val 50000"/>
            </a:avLst>
          </a:prstGeom>
          <a:solidFill>
            <a:srgbClr val="3E4E67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Screens flow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4443479" y="3565729"/>
            <a:ext cx="1371600" cy="365760"/>
          </a:xfrm>
          <a:prstGeom prst="roundRect">
            <a:avLst/>
          </a:prstGeom>
          <a:solidFill>
            <a:srgbClr val="3E4E67"/>
          </a:solidFill>
          <a:ln w="19050">
            <a:solidFill>
              <a:srgbClr val="3E4E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Student homepage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8310363" y="5462581"/>
            <a:ext cx="1371600" cy="365760"/>
          </a:xfrm>
          <a:prstGeom prst="roundRect">
            <a:avLst/>
          </a:prstGeom>
          <a:solidFill>
            <a:srgbClr val="7C7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Curriculum detail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8310363" y="5937880"/>
            <a:ext cx="1371600" cy="365760"/>
          </a:xfrm>
          <a:prstGeom prst="roundRect">
            <a:avLst/>
          </a:prstGeom>
          <a:solidFill>
            <a:srgbClr val="7C7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Lesson’s detail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8310363" y="4987278"/>
            <a:ext cx="1371600" cy="365760"/>
          </a:xfrm>
          <a:prstGeom prst="roundRect">
            <a:avLst/>
          </a:prstGeom>
          <a:solidFill>
            <a:srgbClr val="7C7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Exam’s detail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8310363" y="1664591"/>
            <a:ext cx="1371600" cy="365760"/>
          </a:xfrm>
          <a:prstGeom prst="roundRect">
            <a:avLst/>
          </a:prstGeom>
          <a:solidFill>
            <a:srgbClr val="7C7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News detail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8310363" y="4041106"/>
            <a:ext cx="1371600" cy="365760"/>
          </a:xfrm>
          <a:prstGeom prst="roundRect">
            <a:avLst/>
          </a:prstGeom>
          <a:solidFill>
            <a:srgbClr val="7C7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Event detail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6376921" y="2139894"/>
            <a:ext cx="1371600" cy="365760"/>
          </a:xfrm>
          <a:prstGeom prst="roundRect">
            <a:avLst/>
          </a:prstGeom>
          <a:solidFill>
            <a:srgbClr val="5D6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Student’s schedule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6376921" y="2615197"/>
            <a:ext cx="1371600" cy="365760"/>
          </a:xfrm>
          <a:prstGeom prst="roundRect">
            <a:avLst/>
          </a:prstGeom>
          <a:solidFill>
            <a:srgbClr val="5D6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Attendance report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6376921" y="3090500"/>
            <a:ext cx="1371600" cy="365760"/>
          </a:xfrm>
          <a:prstGeom prst="roundRect">
            <a:avLst/>
          </a:prstGeom>
          <a:solidFill>
            <a:srgbClr val="5D6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Mark report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6376921" y="1664591"/>
            <a:ext cx="1371600" cy="365760"/>
          </a:xfrm>
          <a:prstGeom prst="roundRect">
            <a:avLst/>
          </a:prstGeom>
          <a:solidFill>
            <a:srgbClr val="5D6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News list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6376921" y="3565803"/>
            <a:ext cx="1371600" cy="365760"/>
          </a:xfrm>
          <a:prstGeom prst="roundRect">
            <a:avLst/>
          </a:prstGeom>
          <a:solidFill>
            <a:srgbClr val="5D6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Holiday list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6376921" y="5467015"/>
            <a:ext cx="1371600" cy="365760"/>
          </a:xfrm>
          <a:prstGeom prst="roundRect">
            <a:avLst/>
          </a:prstGeom>
          <a:solidFill>
            <a:srgbClr val="5D6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Curriculum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6376921" y="4991712"/>
            <a:ext cx="1371600" cy="365760"/>
          </a:xfrm>
          <a:prstGeom prst="roundRect">
            <a:avLst/>
          </a:prstGeom>
          <a:solidFill>
            <a:srgbClr val="5D6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Student profile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6376921" y="4041106"/>
            <a:ext cx="1371600" cy="365760"/>
          </a:xfrm>
          <a:prstGeom prst="roundRect">
            <a:avLst/>
          </a:prstGeom>
          <a:solidFill>
            <a:srgbClr val="5D6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Event list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6376921" y="4516409"/>
            <a:ext cx="1371600" cy="365760"/>
          </a:xfrm>
          <a:prstGeom prst="roundRect">
            <a:avLst/>
          </a:prstGeom>
          <a:solidFill>
            <a:srgbClr val="5D6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Class’s member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2510037" y="3565729"/>
            <a:ext cx="1371600" cy="365760"/>
          </a:xfrm>
          <a:prstGeom prst="roundRect">
            <a:avLst/>
          </a:prstGeom>
          <a:solidFill>
            <a:srgbClr val="1F3C67"/>
          </a:solidFill>
          <a:ln>
            <a:solidFill>
              <a:srgbClr val="1F3C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Login</a:t>
            </a:r>
          </a:p>
        </p:txBody>
      </p:sp>
      <p:cxnSp>
        <p:nvCxnSpPr>
          <p:cNvPr id="69" name="Straight Arrow Connector 68"/>
          <p:cNvCxnSpPr>
            <a:stCxn id="68" idx="2"/>
            <a:endCxn id="128" idx="0"/>
          </p:cNvCxnSpPr>
          <p:nvPr/>
        </p:nvCxnSpPr>
        <p:spPr>
          <a:xfrm flipH="1">
            <a:off x="3195836" y="3931489"/>
            <a:ext cx="1" cy="712722"/>
          </a:xfrm>
          <a:prstGeom prst="straightConnector1">
            <a:avLst/>
          </a:prstGeom>
          <a:ln w="19050">
            <a:solidFill>
              <a:srgbClr val="1F3C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3881637" y="3748609"/>
            <a:ext cx="561842" cy="0"/>
          </a:xfrm>
          <a:prstGeom prst="straightConnector1">
            <a:avLst/>
          </a:prstGeom>
          <a:ln w="19050">
            <a:solidFill>
              <a:srgbClr val="1F3C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7748521" y="1847471"/>
            <a:ext cx="561842" cy="0"/>
          </a:xfrm>
          <a:prstGeom prst="straightConnector1">
            <a:avLst/>
          </a:prstGeom>
          <a:ln w="19050">
            <a:solidFill>
              <a:srgbClr val="5D61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/>
          <p:nvPr/>
        </p:nvCxnSpPr>
        <p:spPr>
          <a:xfrm rot="5400000" flipH="1" flipV="1">
            <a:off x="4661402" y="1861387"/>
            <a:ext cx="1729435" cy="1701604"/>
          </a:xfrm>
          <a:prstGeom prst="bentConnector2">
            <a:avLst/>
          </a:prstGeom>
          <a:ln w="19050">
            <a:solidFill>
              <a:srgbClr val="3E4E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/>
          <p:cNvCxnSpPr/>
          <p:nvPr/>
        </p:nvCxnSpPr>
        <p:spPr>
          <a:xfrm flipV="1">
            <a:off x="4894776" y="2322774"/>
            <a:ext cx="1482145" cy="1242955"/>
          </a:xfrm>
          <a:prstGeom prst="bentConnector3">
            <a:avLst>
              <a:gd name="adj1" fmla="val 1261"/>
            </a:avLst>
          </a:prstGeom>
          <a:ln w="19050">
            <a:solidFill>
              <a:srgbClr val="3E4E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/>
          <p:cNvCxnSpPr/>
          <p:nvPr/>
        </p:nvCxnSpPr>
        <p:spPr>
          <a:xfrm rot="5400000" flipH="1" flipV="1">
            <a:off x="5369274" y="2558082"/>
            <a:ext cx="767652" cy="1247642"/>
          </a:xfrm>
          <a:prstGeom prst="bentConnector2">
            <a:avLst/>
          </a:prstGeom>
          <a:ln w="19050">
            <a:solidFill>
              <a:srgbClr val="3E4E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/>
          <p:cNvCxnSpPr/>
          <p:nvPr/>
        </p:nvCxnSpPr>
        <p:spPr>
          <a:xfrm flipV="1">
            <a:off x="5526119" y="3273380"/>
            <a:ext cx="850802" cy="292350"/>
          </a:xfrm>
          <a:prstGeom prst="bentConnector3">
            <a:avLst>
              <a:gd name="adj1" fmla="val -513"/>
            </a:avLst>
          </a:prstGeom>
          <a:ln w="19050">
            <a:solidFill>
              <a:srgbClr val="3E4E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/>
          <p:nvPr/>
        </p:nvCxnSpPr>
        <p:spPr>
          <a:xfrm rot="16200000" flipH="1">
            <a:off x="5369200" y="3691568"/>
            <a:ext cx="767800" cy="1247642"/>
          </a:xfrm>
          <a:prstGeom prst="bentConnector2">
            <a:avLst/>
          </a:prstGeom>
          <a:ln w="19050">
            <a:solidFill>
              <a:srgbClr val="3E4E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Elbow Connector 117"/>
          <p:cNvCxnSpPr/>
          <p:nvPr/>
        </p:nvCxnSpPr>
        <p:spPr>
          <a:xfrm>
            <a:off x="4894776" y="3931489"/>
            <a:ext cx="1482145" cy="1243103"/>
          </a:xfrm>
          <a:prstGeom prst="bentConnector3">
            <a:avLst>
              <a:gd name="adj1" fmla="val 645"/>
            </a:avLst>
          </a:prstGeom>
          <a:ln w="19050">
            <a:solidFill>
              <a:srgbClr val="3E4E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118"/>
          <p:cNvCxnSpPr/>
          <p:nvPr/>
        </p:nvCxnSpPr>
        <p:spPr>
          <a:xfrm rot="16200000" flipH="1">
            <a:off x="4666916" y="3939890"/>
            <a:ext cx="1718406" cy="1701604"/>
          </a:xfrm>
          <a:prstGeom prst="bentConnector2">
            <a:avLst/>
          </a:prstGeom>
          <a:ln w="19050">
            <a:solidFill>
              <a:srgbClr val="3E4E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>
            <a:off x="7748521" y="4223986"/>
            <a:ext cx="561842" cy="0"/>
          </a:xfrm>
          <a:prstGeom prst="straightConnector1">
            <a:avLst/>
          </a:prstGeom>
          <a:ln w="19050">
            <a:solidFill>
              <a:srgbClr val="5D61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7748521" y="5645461"/>
            <a:ext cx="561842" cy="0"/>
          </a:xfrm>
          <a:prstGeom prst="straightConnector1">
            <a:avLst/>
          </a:prstGeom>
          <a:ln w="19050">
            <a:solidFill>
              <a:srgbClr val="5D61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/>
          <p:cNvCxnSpPr/>
          <p:nvPr/>
        </p:nvCxnSpPr>
        <p:spPr>
          <a:xfrm>
            <a:off x="7746672" y="5755001"/>
            <a:ext cx="563691" cy="365759"/>
          </a:xfrm>
          <a:prstGeom prst="bentConnector3">
            <a:avLst>
              <a:gd name="adj1" fmla="val 50000"/>
            </a:avLst>
          </a:prstGeom>
          <a:ln w="19050">
            <a:solidFill>
              <a:srgbClr val="5D61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Elbow Connector 122"/>
          <p:cNvCxnSpPr/>
          <p:nvPr/>
        </p:nvCxnSpPr>
        <p:spPr>
          <a:xfrm flipV="1">
            <a:off x="7746671" y="5170158"/>
            <a:ext cx="563692" cy="344331"/>
          </a:xfrm>
          <a:prstGeom prst="bentConnector3">
            <a:avLst>
              <a:gd name="adj1" fmla="val 50000"/>
            </a:avLst>
          </a:prstGeom>
          <a:ln w="19050">
            <a:solidFill>
              <a:srgbClr val="5D61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5815079" y="3748678"/>
            <a:ext cx="561842" cy="5"/>
          </a:xfrm>
          <a:prstGeom prst="straightConnector1">
            <a:avLst/>
          </a:prstGeom>
          <a:ln w="19050">
            <a:solidFill>
              <a:srgbClr val="3E4E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/>
          <p:cNvCxnSpPr/>
          <p:nvPr/>
        </p:nvCxnSpPr>
        <p:spPr>
          <a:xfrm>
            <a:off x="5526119" y="3931489"/>
            <a:ext cx="850802" cy="292497"/>
          </a:xfrm>
          <a:prstGeom prst="bentConnector3">
            <a:avLst>
              <a:gd name="adj1" fmla="val 561"/>
            </a:avLst>
          </a:prstGeom>
          <a:ln w="19050">
            <a:solidFill>
              <a:srgbClr val="3E4E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ounded Rectangle 127"/>
          <p:cNvSpPr/>
          <p:nvPr/>
        </p:nvSpPr>
        <p:spPr>
          <a:xfrm>
            <a:off x="2510036" y="4644211"/>
            <a:ext cx="1371600" cy="365760"/>
          </a:xfrm>
          <a:prstGeom prst="roundRect">
            <a:avLst/>
          </a:prstGeom>
          <a:solidFill>
            <a:srgbClr val="3E4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Reset password</a:t>
            </a:r>
          </a:p>
        </p:txBody>
      </p:sp>
    </p:spTree>
    <p:extLst>
      <p:ext uri="{BB962C8B-B14F-4D97-AF65-F5344CB8AC3E}">
        <p14:creationId xmlns:p14="http://schemas.microsoft.com/office/powerpoint/2010/main" val="613367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0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8" grpId="0" animBg="1"/>
      <p:bldP spid="12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47892E93-4AE4-4C70-E7FE-6717F0ED3204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5730243" y="4125417"/>
            <a:ext cx="658359" cy="588474"/>
          </a:xfrm>
          <a:prstGeom prst="bentConnector3">
            <a:avLst>
              <a:gd name="adj1" fmla="val 50000"/>
            </a:avLst>
          </a:prstGeom>
          <a:ln w="19050">
            <a:solidFill>
              <a:srgbClr val="1F3C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C858B653-BF41-DD49-3594-DE6C3699EA11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5745483" y="3299097"/>
            <a:ext cx="631438" cy="588475"/>
          </a:xfrm>
          <a:prstGeom prst="bentConnector3">
            <a:avLst>
              <a:gd name="adj1" fmla="val 50000"/>
            </a:avLst>
          </a:prstGeom>
          <a:ln w="19050">
            <a:solidFill>
              <a:srgbClr val="1F3C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ounded Rectangle 78"/>
          <p:cNvSpPr/>
          <p:nvPr/>
        </p:nvSpPr>
        <p:spPr>
          <a:xfrm>
            <a:off x="243459" y="1562993"/>
            <a:ext cx="2174765" cy="384735"/>
          </a:xfrm>
          <a:prstGeom prst="roundRect">
            <a:avLst>
              <a:gd name="adj" fmla="val 50000"/>
            </a:avLst>
          </a:prstGeom>
          <a:solidFill>
            <a:srgbClr val="485A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Admin</a:t>
            </a:r>
          </a:p>
        </p:txBody>
      </p:sp>
      <p:sp>
        <p:nvSpPr>
          <p:cNvPr id="25" name="Flowchart: Terminator 24"/>
          <p:cNvSpPr/>
          <p:nvPr/>
        </p:nvSpPr>
        <p:spPr>
          <a:xfrm>
            <a:off x="9982200" y="3711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Tập tin:Logo Trường Đại học FPT.svg – Wikipedia tiếng Việ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7" y="107827"/>
            <a:ext cx="1715747" cy="66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83" y="5442393"/>
            <a:ext cx="1042035" cy="1012384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10755775" y="-700737"/>
            <a:ext cx="2286000" cy="2286000"/>
          </a:xfrm>
          <a:prstGeom prst="ellipse">
            <a:avLst/>
          </a:prstGeom>
          <a:solidFill>
            <a:srgbClr val="EC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Terminator 18"/>
          <p:cNvSpPr/>
          <p:nvPr/>
        </p:nvSpPr>
        <p:spPr>
          <a:xfrm>
            <a:off x="8507392" y="369005"/>
            <a:ext cx="3044142" cy="659757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700" dirty="0">
                <a:latin typeface="Algerian" panose="04020705040A02060702" pitchFamily="82" charset="0"/>
              </a:rPr>
              <a:t>Software requirement</a:t>
            </a:r>
          </a:p>
        </p:txBody>
      </p:sp>
      <p:sp>
        <p:nvSpPr>
          <p:cNvPr id="24" name="Flowchart: Terminator 23"/>
          <p:cNvSpPr/>
          <p:nvPr/>
        </p:nvSpPr>
        <p:spPr>
          <a:xfrm>
            <a:off x="10445188" y="889398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32</a:t>
            </a:fld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49" y="6201694"/>
            <a:ext cx="671477" cy="652370"/>
          </a:xfrm>
          <a:prstGeom prst="rect">
            <a:avLst/>
          </a:prstGeom>
        </p:spPr>
      </p:pic>
      <p:sp>
        <p:nvSpPr>
          <p:cNvPr id="28" name="Rounded Rectangle 27"/>
          <p:cNvSpPr/>
          <p:nvPr/>
        </p:nvSpPr>
        <p:spPr>
          <a:xfrm>
            <a:off x="107327" y="1128063"/>
            <a:ext cx="2447030" cy="457200"/>
          </a:xfrm>
          <a:prstGeom prst="roundRect">
            <a:avLst>
              <a:gd name="adj" fmla="val 50000"/>
            </a:avLst>
          </a:prstGeom>
          <a:solidFill>
            <a:srgbClr val="3E4E67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Screens flow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6376921" y="3823614"/>
            <a:ext cx="1371600" cy="365760"/>
          </a:xfrm>
          <a:prstGeom prst="roundRect">
            <a:avLst/>
          </a:prstGeom>
          <a:solidFill>
            <a:srgbClr val="3E4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Attendance Management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4443479" y="2668627"/>
            <a:ext cx="1371600" cy="365760"/>
          </a:xfrm>
          <a:prstGeom prst="roundRect">
            <a:avLst/>
          </a:prstGeom>
          <a:solidFill>
            <a:srgbClr val="3E4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Reset password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4443479" y="3823614"/>
            <a:ext cx="1371600" cy="365760"/>
          </a:xfrm>
          <a:prstGeom prst="roundRect">
            <a:avLst/>
          </a:prstGeom>
          <a:solidFill>
            <a:srgbClr val="1F3C67"/>
          </a:solidFill>
          <a:ln>
            <a:solidFill>
              <a:srgbClr val="1F3C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Login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5129279" y="3034387"/>
            <a:ext cx="0" cy="789227"/>
          </a:xfrm>
          <a:prstGeom prst="straightConnector1">
            <a:avLst/>
          </a:prstGeom>
          <a:ln w="19050">
            <a:solidFill>
              <a:srgbClr val="1F3C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5815079" y="4006494"/>
            <a:ext cx="561842" cy="0"/>
          </a:xfrm>
          <a:prstGeom prst="straightConnector1">
            <a:avLst/>
          </a:prstGeom>
          <a:ln w="19050">
            <a:solidFill>
              <a:srgbClr val="1F3C6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43">
            <a:extLst>
              <a:ext uri="{FF2B5EF4-FFF2-40B4-BE49-F238E27FC236}">
                <a16:creationId xmlns:a16="http://schemas.microsoft.com/office/drawing/2014/main" id="{7988B0E7-F886-B21F-DCA4-A6300F2BF161}"/>
              </a:ext>
            </a:extLst>
          </p:cNvPr>
          <p:cNvSpPr/>
          <p:nvPr/>
        </p:nvSpPr>
        <p:spPr>
          <a:xfrm>
            <a:off x="6376921" y="3116217"/>
            <a:ext cx="1371600" cy="365760"/>
          </a:xfrm>
          <a:prstGeom prst="roundRect">
            <a:avLst/>
          </a:prstGeom>
          <a:solidFill>
            <a:srgbClr val="3E4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Account Management</a:t>
            </a:r>
          </a:p>
        </p:txBody>
      </p:sp>
      <p:sp>
        <p:nvSpPr>
          <p:cNvPr id="4" name="Rounded Rectangle 43">
            <a:extLst>
              <a:ext uri="{FF2B5EF4-FFF2-40B4-BE49-F238E27FC236}">
                <a16:creationId xmlns:a16="http://schemas.microsoft.com/office/drawing/2014/main" id="{8D8E01A7-9375-5EB2-F008-3DE645071EF9}"/>
              </a:ext>
            </a:extLst>
          </p:cNvPr>
          <p:cNvSpPr/>
          <p:nvPr/>
        </p:nvSpPr>
        <p:spPr>
          <a:xfrm>
            <a:off x="6388602" y="4531011"/>
            <a:ext cx="1371600" cy="365760"/>
          </a:xfrm>
          <a:prstGeom prst="roundRect">
            <a:avLst/>
          </a:prstGeom>
          <a:solidFill>
            <a:srgbClr val="3E4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Mark Management</a:t>
            </a:r>
          </a:p>
        </p:txBody>
      </p:sp>
    </p:spTree>
    <p:extLst>
      <p:ext uri="{BB962C8B-B14F-4D97-AF65-F5344CB8AC3E}">
        <p14:creationId xmlns:p14="http://schemas.microsoft.com/office/powerpoint/2010/main" val="1066586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3" grpId="0" animBg="1"/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/>
          <p:nvPr/>
        </p:nvPicPr>
        <p:blipFill>
          <a:blip r:embed="rId3"/>
          <a:stretch>
            <a:fillRect/>
          </a:stretch>
        </p:blipFill>
        <p:spPr>
          <a:xfrm>
            <a:off x="1981200" y="926973"/>
            <a:ext cx="8229600" cy="5943600"/>
          </a:xfrm>
          <a:prstGeom prst="rect">
            <a:avLst/>
          </a:prstGeom>
        </p:spPr>
      </p:pic>
      <p:sp>
        <p:nvSpPr>
          <p:cNvPr id="25" name="Flowchart: Terminator 24"/>
          <p:cNvSpPr/>
          <p:nvPr/>
        </p:nvSpPr>
        <p:spPr>
          <a:xfrm>
            <a:off x="9982200" y="3711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Tập tin:Logo Trường Đại học FPT.svg – Wikipedia tiếng Việ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7" y="107827"/>
            <a:ext cx="1715747" cy="66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83" y="5442393"/>
            <a:ext cx="1042035" cy="1012384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10755775" y="-700737"/>
            <a:ext cx="2286000" cy="2286000"/>
          </a:xfrm>
          <a:prstGeom prst="ellipse">
            <a:avLst/>
          </a:prstGeom>
          <a:solidFill>
            <a:srgbClr val="EC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Terminator 18"/>
          <p:cNvSpPr/>
          <p:nvPr/>
        </p:nvSpPr>
        <p:spPr>
          <a:xfrm>
            <a:off x="8507392" y="369005"/>
            <a:ext cx="3044142" cy="659757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700" dirty="0">
                <a:latin typeface="Algerian" panose="04020705040A02060702" pitchFamily="82" charset="0"/>
              </a:rPr>
              <a:t>Software requirement</a:t>
            </a:r>
          </a:p>
        </p:txBody>
      </p:sp>
      <p:sp>
        <p:nvSpPr>
          <p:cNvPr id="24" name="Flowchart: Terminator 23"/>
          <p:cNvSpPr/>
          <p:nvPr/>
        </p:nvSpPr>
        <p:spPr>
          <a:xfrm>
            <a:off x="10445188" y="889398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33</a:t>
            </a:fld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49" y="6201694"/>
            <a:ext cx="671477" cy="652370"/>
          </a:xfrm>
          <a:prstGeom prst="rect">
            <a:avLst/>
          </a:prstGeom>
        </p:spPr>
      </p:pic>
      <p:sp>
        <p:nvSpPr>
          <p:cNvPr id="28" name="Rounded Rectangle 27"/>
          <p:cNvSpPr/>
          <p:nvPr/>
        </p:nvSpPr>
        <p:spPr>
          <a:xfrm>
            <a:off x="107327" y="1128063"/>
            <a:ext cx="2447030" cy="457200"/>
          </a:xfrm>
          <a:prstGeom prst="roundRect">
            <a:avLst>
              <a:gd name="adj" fmla="val 50000"/>
            </a:avLst>
          </a:prstGeom>
          <a:solidFill>
            <a:srgbClr val="5D61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Entity Relationship Diagram</a:t>
            </a:r>
          </a:p>
        </p:txBody>
      </p:sp>
    </p:spTree>
    <p:extLst>
      <p:ext uri="{BB962C8B-B14F-4D97-AF65-F5344CB8AC3E}">
        <p14:creationId xmlns:p14="http://schemas.microsoft.com/office/powerpoint/2010/main" val="392766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lowchart: Terminator 24"/>
          <p:cNvSpPr/>
          <p:nvPr/>
        </p:nvSpPr>
        <p:spPr>
          <a:xfrm>
            <a:off x="9982200" y="3711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Tập tin:Logo Trường Đại học FPT.svg – Wikipedia tiếng Việ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7" y="107827"/>
            <a:ext cx="1715747" cy="66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83" y="5442393"/>
            <a:ext cx="1042035" cy="1012384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10755775" y="-700737"/>
            <a:ext cx="2286000" cy="2286000"/>
          </a:xfrm>
          <a:prstGeom prst="ellipse">
            <a:avLst/>
          </a:prstGeom>
          <a:solidFill>
            <a:srgbClr val="EC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Terminator 18"/>
          <p:cNvSpPr/>
          <p:nvPr/>
        </p:nvSpPr>
        <p:spPr>
          <a:xfrm>
            <a:off x="8507392" y="369005"/>
            <a:ext cx="3044142" cy="659757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700" dirty="0">
                <a:latin typeface="Algerian" panose="04020705040A02060702" pitchFamily="82" charset="0"/>
              </a:rPr>
              <a:t>Software requirement</a:t>
            </a:r>
          </a:p>
        </p:txBody>
      </p:sp>
      <p:sp>
        <p:nvSpPr>
          <p:cNvPr id="24" name="Flowchart: Terminator 23"/>
          <p:cNvSpPr/>
          <p:nvPr/>
        </p:nvSpPr>
        <p:spPr>
          <a:xfrm>
            <a:off x="10445188" y="889398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34</a:t>
            </a:fld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49" y="6201694"/>
            <a:ext cx="671477" cy="652370"/>
          </a:xfrm>
          <a:prstGeom prst="rect">
            <a:avLst/>
          </a:prstGeom>
        </p:spPr>
      </p:pic>
      <p:sp>
        <p:nvSpPr>
          <p:cNvPr id="28" name="Rounded Rectangle 27"/>
          <p:cNvSpPr/>
          <p:nvPr/>
        </p:nvSpPr>
        <p:spPr>
          <a:xfrm>
            <a:off x="107327" y="1128063"/>
            <a:ext cx="2447030" cy="457200"/>
          </a:xfrm>
          <a:prstGeom prst="roundRect">
            <a:avLst>
              <a:gd name="adj" fmla="val 50000"/>
            </a:avLst>
          </a:prstGeom>
          <a:solidFill>
            <a:srgbClr val="5D61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Non-functional Requirements</a:t>
            </a:r>
          </a:p>
        </p:txBody>
      </p:sp>
      <p:pic>
        <p:nvPicPr>
          <p:cNvPr id="16386" name="Picture 2" descr="601,800+ Security Icon Stock Illustrations, Royalty-Free Vector Graphics &amp;  Clip Art - iStock | Security guard, Cyber security, Home securit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5458" y1="47549" x2="48693" y2="54248"/>
                        <a14:backgroundMark x1="39216" y1="31863" x2="53431" y2="323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280" y="1783452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Usability Basic Rounded Flat icon | Freepik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920" y="1783452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17920" y="3806055"/>
            <a:ext cx="4315502" cy="2145268"/>
          </a:xfrm>
          <a:prstGeom prst="roundRect">
            <a:avLst/>
          </a:prstGeom>
          <a:solidFill>
            <a:srgbClr val="FF7816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Usability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Clear and intuitive navigation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User-friendly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Efficient task completion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40992" y="3806055"/>
            <a:ext cx="4133088" cy="2145268"/>
          </a:xfrm>
          <a:prstGeom prst="roundRect">
            <a:avLst/>
          </a:prstGeom>
          <a:solidFill>
            <a:srgbClr val="23C7CC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2400" b="1" dirty="0">
                <a:solidFill>
                  <a:schemeClr val="bg1"/>
                </a:solidFill>
              </a:rPr>
              <a:t>Security</a:t>
            </a:r>
          </a:p>
          <a:p>
            <a:pPr algn="r"/>
            <a:r>
              <a:rPr lang="en-GB" sz="2400" dirty="0">
                <a:solidFill>
                  <a:schemeClr val="bg1"/>
                </a:solidFill>
              </a:rPr>
              <a:t>Implements role-based access control to ensure that only authorized users can access specific functions and data.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 flipH="1">
            <a:off x="6094476" y="4937760"/>
            <a:ext cx="3048" cy="1097280"/>
          </a:xfrm>
          <a:prstGeom prst="line">
            <a:avLst/>
          </a:prstGeom>
          <a:ln w="28575">
            <a:solidFill>
              <a:srgbClr val="FF781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</p:cNvCxnSpPr>
          <p:nvPr/>
        </p:nvCxnSpPr>
        <p:spPr>
          <a:xfrm>
            <a:off x="6093206" y="3840480"/>
            <a:ext cx="5588" cy="1097280"/>
          </a:xfrm>
          <a:prstGeom prst="line">
            <a:avLst/>
          </a:prstGeom>
          <a:ln w="28575">
            <a:solidFill>
              <a:srgbClr val="23C7C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0873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-13833" y="-21611"/>
            <a:ext cx="12205833" cy="70438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D09862-2E74-2853-5B85-7541B9503E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9033" y="3233870"/>
            <a:ext cx="7460856" cy="74608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DBBB32-A9D2-416F-A5AD-ECCFF4C6FE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66899">
            <a:off x="2589236" y="-496559"/>
            <a:ext cx="7460856" cy="7460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377189-8A7E-575C-E2CE-B2B4F5DC4C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66899">
            <a:off x="5334327" y="-3256129"/>
            <a:ext cx="7460856" cy="74608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80EEE0-E8A1-F768-3A72-1CE9FDCFD3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73" y="-5227756"/>
            <a:ext cx="7460856" cy="74608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D92B47-5481-998B-BF46-CF21D02617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8615" y="-615499"/>
            <a:ext cx="7460856" cy="7460856"/>
          </a:xfrm>
          <a:prstGeom prst="rect">
            <a:avLst/>
          </a:prstGeom>
        </p:spPr>
      </p:pic>
      <p:cxnSp>
        <p:nvCxnSpPr>
          <p:cNvPr id="135" name="Straight Connector 134"/>
          <p:cNvCxnSpPr/>
          <p:nvPr/>
        </p:nvCxnSpPr>
        <p:spPr>
          <a:xfrm>
            <a:off x="9512839" y="-74150"/>
            <a:ext cx="0" cy="27432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H="1">
            <a:off x="963620" y="-601883"/>
            <a:ext cx="8654" cy="868834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11473980" y="-990652"/>
            <a:ext cx="43794" cy="860679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68"/>
          <p:cNvCxnSpPr>
            <a:stCxn id="143" idx="3"/>
          </p:cNvCxnSpPr>
          <p:nvPr/>
        </p:nvCxnSpPr>
        <p:spPr>
          <a:xfrm flipV="1">
            <a:off x="6794709" y="-1233562"/>
            <a:ext cx="2598916" cy="2230489"/>
          </a:xfrm>
          <a:prstGeom prst="curvedConnector3">
            <a:avLst>
              <a:gd name="adj1" fmla="val 99881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9654827" y="-1143052"/>
            <a:ext cx="79485" cy="863187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chart: Terminator 24"/>
          <p:cNvSpPr/>
          <p:nvPr/>
        </p:nvSpPr>
        <p:spPr>
          <a:xfrm>
            <a:off x="9982200" y="3711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Tập tin:Logo Trường Đại học FPT.svg – Wikipedia tiếng Việ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7" y="107827"/>
            <a:ext cx="1715747" cy="66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val 17"/>
          <p:cNvSpPr/>
          <p:nvPr/>
        </p:nvSpPr>
        <p:spPr>
          <a:xfrm>
            <a:off x="10755775" y="-700737"/>
            <a:ext cx="2286000" cy="22860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Terminator 18"/>
          <p:cNvSpPr/>
          <p:nvPr/>
        </p:nvSpPr>
        <p:spPr>
          <a:xfrm>
            <a:off x="8507392" y="369005"/>
            <a:ext cx="3044142" cy="659757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700" dirty="0">
                <a:latin typeface="Algerian" panose="04020705040A02060702" pitchFamily="82" charset="0"/>
              </a:rPr>
              <a:t>Software Design</a:t>
            </a:r>
          </a:p>
        </p:txBody>
      </p:sp>
      <p:sp>
        <p:nvSpPr>
          <p:cNvPr id="24" name="Flowchart: Terminator 23"/>
          <p:cNvSpPr/>
          <p:nvPr/>
        </p:nvSpPr>
        <p:spPr>
          <a:xfrm>
            <a:off x="10445188" y="889398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35</a:t>
            </a:fld>
            <a:endParaRPr lang="en-US" dirty="0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3"/>
          <a:srcRect b="20040"/>
          <a:stretch/>
        </p:blipFill>
        <p:spPr>
          <a:xfrm flipV="1">
            <a:off x="5390217" y="2863614"/>
            <a:ext cx="3467569" cy="4158641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6"/>
          <a:srcRect l="29909" t="4346" b="6597"/>
          <a:stretch/>
        </p:blipFill>
        <p:spPr>
          <a:xfrm flipV="1">
            <a:off x="5167054" y="2250854"/>
            <a:ext cx="3710727" cy="1166173"/>
          </a:xfrm>
          <a:prstGeom prst="ellipse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784027" y="1653154"/>
            <a:ext cx="3467569" cy="5200909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b="48960"/>
          <a:stretch/>
        </p:blipFill>
        <p:spPr>
          <a:xfrm flipV="1">
            <a:off x="5370220" y="4604726"/>
            <a:ext cx="2672495" cy="1283082"/>
          </a:xfrm>
          <a:prstGeom prst="ellipse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b="48960"/>
          <a:stretch/>
        </p:blipFill>
        <p:spPr>
          <a:xfrm flipV="1">
            <a:off x="3610071" y="3431525"/>
            <a:ext cx="3135022" cy="1220163"/>
          </a:xfrm>
          <a:prstGeom prst="ellipse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b="7921"/>
          <a:stretch/>
        </p:blipFill>
        <p:spPr>
          <a:xfrm>
            <a:off x="2803878" y="1030692"/>
            <a:ext cx="3933684" cy="1156923"/>
          </a:xfrm>
          <a:prstGeom prst="ellipse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 flipH="1">
            <a:off x="3583628" y="4003535"/>
            <a:ext cx="1631" cy="4038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8065856" y="5233016"/>
            <a:ext cx="1631" cy="4038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4434845" y="6455762"/>
            <a:ext cx="1631" cy="4038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>
            <a:stCxn id="27" idx="1"/>
          </p:cNvCxnSpPr>
          <p:nvPr/>
        </p:nvCxnSpPr>
        <p:spPr>
          <a:xfrm rot="10800000" flipH="1" flipV="1">
            <a:off x="4855979" y="5889269"/>
            <a:ext cx="341540" cy="1132985"/>
          </a:xfrm>
          <a:prstGeom prst="curvedConnector3">
            <a:avLst>
              <a:gd name="adj1" fmla="val -124545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144" idx="3"/>
            <a:endCxn id="145" idx="3"/>
          </p:cNvCxnSpPr>
          <p:nvPr/>
        </p:nvCxnSpPr>
        <p:spPr>
          <a:xfrm flipH="1">
            <a:off x="6794709" y="2220013"/>
            <a:ext cx="341540" cy="1223086"/>
          </a:xfrm>
          <a:prstGeom prst="curvedConnector3">
            <a:avLst>
              <a:gd name="adj1" fmla="val -507498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urved Connector 2"/>
          <p:cNvCxnSpPr>
            <a:stCxn id="143" idx="1"/>
            <a:endCxn id="144" idx="1"/>
          </p:cNvCxnSpPr>
          <p:nvPr/>
        </p:nvCxnSpPr>
        <p:spPr>
          <a:xfrm rot="10800000" flipH="1" flipV="1">
            <a:off x="4855979" y="996927"/>
            <a:ext cx="341540" cy="1223086"/>
          </a:xfrm>
          <a:prstGeom prst="curvedConnector3">
            <a:avLst>
              <a:gd name="adj1" fmla="val -609167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/>
          <p:cNvCxnSpPr/>
          <p:nvPr/>
        </p:nvCxnSpPr>
        <p:spPr>
          <a:xfrm rot="10800000" flipH="1" flipV="1">
            <a:off x="4855979" y="3443099"/>
            <a:ext cx="341540" cy="1223086"/>
          </a:xfrm>
          <a:prstGeom prst="curvedConnector3">
            <a:avLst>
              <a:gd name="adj1" fmla="val -37194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>
            <a:stCxn id="147" idx="3"/>
            <a:endCxn id="27" idx="3"/>
          </p:cNvCxnSpPr>
          <p:nvPr/>
        </p:nvCxnSpPr>
        <p:spPr>
          <a:xfrm flipH="1">
            <a:off x="6794709" y="4666185"/>
            <a:ext cx="341540" cy="1223085"/>
          </a:xfrm>
          <a:prstGeom prst="curvedConnector3">
            <a:avLst>
              <a:gd name="adj1" fmla="val -273659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ounded Rectangle 142"/>
          <p:cNvSpPr/>
          <p:nvPr/>
        </p:nvSpPr>
        <p:spPr>
          <a:xfrm>
            <a:off x="4855979" y="311127"/>
            <a:ext cx="1938730" cy="1371600"/>
          </a:xfrm>
          <a:prstGeom prst="roundRect">
            <a:avLst/>
          </a:prstGeom>
          <a:solidFill>
            <a:srgbClr val="1F3C67"/>
          </a:solidFill>
          <a:ln w="38100">
            <a:solidFill>
              <a:schemeClr val="bg1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System Architecture</a:t>
            </a:r>
          </a:p>
        </p:txBody>
      </p:sp>
      <p:sp>
        <p:nvSpPr>
          <p:cNvPr id="144" name="Rounded Rectangle 143"/>
          <p:cNvSpPr/>
          <p:nvPr/>
        </p:nvSpPr>
        <p:spPr>
          <a:xfrm>
            <a:off x="5197519" y="1534213"/>
            <a:ext cx="1938730" cy="1371600"/>
          </a:xfrm>
          <a:prstGeom prst="roundRect">
            <a:avLst/>
          </a:prstGeom>
          <a:solidFill>
            <a:srgbClr val="3E4E67"/>
          </a:solidFill>
          <a:ln w="38100">
            <a:solidFill>
              <a:schemeClr val="bg1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Package Diagram</a:t>
            </a:r>
          </a:p>
        </p:txBody>
      </p:sp>
      <p:sp>
        <p:nvSpPr>
          <p:cNvPr id="145" name="Rounded Rectangle 144"/>
          <p:cNvSpPr/>
          <p:nvPr/>
        </p:nvSpPr>
        <p:spPr>
          <a:xfrm>
            <a:off x="4855979" y="2757299"/>
            <a:ext cx="1938730" cy="1371600"/>
          </a:xfrm>
          <a:prstGeom prst="roundRect">
            <a:avLst/>
          </a:prstGeom>
          <a:solidFill>
            <a:srgbClr val="485567"/>
          </a:solidFill>
          <a:ln w="38100">
            <a:solidFill>
              <a:schemeClr val="bg1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Database Design</a:t>
            </a:r>
          </a:p>
        </p:txBody>
      </p:sp>
      <p:sp>
        <p:nvSpPr>
          <p:cNvPr id="147" name="Rounded Rectangle 146"/>
          <p:cNvSpPr/>
          <p:nvPr/>
        </p:nvSpPr>
        <p:spPr>
          <a:xfrm>
            <a:off x="5197519" y="3980385"/>
            <a:ext cx="1938730" cy="1371600"/>
          </a:xfrm>
          <a:prstGeom prst="roundRect">
            <a:avLst/>
          </a:prstGeom>
          <a:solidFill>
            <a:srgbClr val="5D6167"/>
          </a:solidFill>
          <a:ln w="38100">
            <a:solidFill>
              <a:schemeClr val="bg1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100" dirty="0"/>
              <a:t>Class Diagram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4855979" y="5203470"/>
            <a:ext cx="1938730" cy="1371600"/>
          </a:xfrm>
          <a:prstGeom prst="roundRect">
            <a:avLst/>
          </a:prstGeom>
          <a:solidFill>
            <a:srgbClr val="676767"/>
          </a:solidFill>
          <a:ln w="38100">
            <a:solidFill>
              <a:schemeClr val="bg1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100" dirty="0"/>
              <a:t>Sequence Diagram</a:t>
            </a:r>
          </a:p>
        </p:txBody>
      </p:sp>
      <p:cxnSp>
        <p:nvCxnSpPr>
          <p:cNvPr id="97" name="Straight Connector 96"/>
          <p:cNvCxnSpPr/>
          <p:nvPr/>
        </p:nvCxnSpPr>
        <p:spPr>
          <a:xfrm>
            <a:off x="2772452" y="1612682"/>
            <a:ext cx="0" cy="65706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8865817" y="2808654"/>
            <a:ext cx="0" cy="65706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H="1">
            <a:off x="2916820" y="1799807"/>
            <a:ext cx="8032" cy="104357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H="1">
            <a:off x="3069220" y="1871183"/>
            <a:ext cx="8032" cy="54864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8705700" y="3059465"/>
            <a:ext cx="0" cy="109728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8534007" y="3165565"/>
            <a:ext cx="0" cy="73152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8339168" y="3213793"/>
            <a:ext cx="0" cy="82296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H="1">
            <a:off x="3736027" y="4271683"/>
            <a:ext cx="1631" cy="73152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>
            <a:off x="3888428" y="4366212"/>
            <a:ext cx="1631" cy="54864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4599005" y="2208779"/>
            <a:ext cx="8032" cy="54864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H="1">
            <a:off x="4440818" y="2177913"/>
            <a:ext cx="8032" cy="27432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7301815" y="5823172"/>
            <a:ext cx="1631" cy="73152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7141700" y="5882974"/>
            <a:ext cx="1631" cy="54864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9410595" y="-164823"/>
            <a:ext cx="0" cy="27432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5A97208-C3DE-0869-C314-DDF607460C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36426">
            <a:off x="7991763" y="1669130"/>
            <a:ext cx="7460856" cy="746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678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7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7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000"/>
                            </p:stCondLst>
                            <p:childTnLst>
                              <p:par>
                                <p:cTn id="9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5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250"/>
                            </p:stCondLst>
                            <p:childTnLst>
                              <p:par>
                                <p:cTn id="1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  <p:bldP spid="144" grpId="0" animBg="1"/>
      <p:bldP spid="145" grpId="0" animBg="1"/>
      <p:bldP spid="147" grpId="0" animBg="1"/>
      <p:bldP spid="2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lowchart: Terminator 24"/>
          <p:cNvSpPr/>
          <p:nvPr/>
        </p:nvSpPr>
        <p:spPr>
          <a:xfrm>
            <a:off x="9982200" y="3711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Tập tin:Logo Trường Đại học FPT.svg – Wikipedia tiếng Việ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7" y="107827"/>
            <a:ext cx="1715747" cy="66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83" y="5442393"/>
            <a:ext cx="1042035" cy="1012384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10755775" y="-700737"/>
            <a:ext cx="2286000" cy="2286000"/>
          </a:xfrm>
          <a:prstGeom prst="ellipse">
            <a:avLst/>
          </a:prstGeom>
          <a:solidFill>
            <a:srgbClr val="EC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Terminator 18"/>
          <p:cNvSpPr/>
          <p:nvPr/>
        </p:nvSpPr>
        <p:spPr>
          <a:xfrm>
            <a:off x="8507392" y="369005"/>
            <a:ext cx="3044142" cy="659757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700" dirty="0">
                <a:latin typeface="Algerian" panose="04020705040A02060702" pitchFamily="82" charset="0"/>
              </a:rPr>
              <a:t>Software DESIGN</a:t>
            </a:r>
          </a:p>
        </p:txBody>
      </p:sp>
      <p:sp>
        <p:nvSpPr>
          <p:cNvPr id="24" name="Flowchart: Terminator 23"/>
          <p:cNvSpPr/>
          <p:nvPr/>
        </p:nvSpPr>
        <p:spPr>
          <a:xfrm>
            <a:off x="10445188" y="889398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36</a:t>
            </a:fld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49" y="6201694"/>
            <a:ext cx="671477" cy="652370"/>
          </a:xfrm>
          <a:prstGeom prst="rect">
            <a:avLst/>
          </a:prstGeom>
        </p:spPr>
      </p:pic>
      <p:sp>
        <p:nvSpPr>
          <p:cNvPr id="28" name="Rounded Rectangle 27"/>
          <p:cNvSpPr/>
          <p:nvPr/>
        </p:nvSpPr>
        <p:spPr>
          <a:xfrm>
            <a:off x="107327" y="1128063"/>
            <a:ext cx="2447030" cy="457200"/>
          </a:xfrm>
          <a:prstGeom prst="roundRect">
            <a:avLst>
              <a:gd name="adj" fmla="val 50000"/>
            </a:avLst>
          </a:prstGeom>
          <a:solidFill>
            <a:srgbClr val="1F3C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System Architecture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809694" y="1072387"/>
            <a:ext cx="5663446" cy="2641017"/>
          </a:xfrm>
          <a:prstGeom prst="roundRect">
            <a:avLst>
              <a:gd name="adj" fmla="val 11038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943196" y="1430935"/>
            <a:ext cx="5388827" cy="2151292"/>
          </a:xfrm>
          <a:prstGeom prst="roundRect">
            <a:avLst>
              <a:gd name="adj" fmla="val 7724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321240" y="1893169"/>
            <a:ext cx="2315013" cy="1460690"/>
          </a:xfrm>
          <a:prstGeom prst="rect">
            <a:avLst/>
          </a:prstGeom>
          <a:solidFill>
            <a:srgbClr val="3BB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Magnetic Disk 25"/>
          <p:cNvSpPr/>
          <p:nvPr/>
        </p:nvSpPr>
        <p:spPr>
          <a:xfrm>
            <a:off x="9193571" y="2130357"/>
            <a:ext cx="878847" cy="98631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831321" y="2367545"/>
            <a:ext cx="33622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5831321" y="2950367"/>
            <a:ext cx="33622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130141" y="2180171"/>
            <a:ext cx="701180" cy="88668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View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599899" y="2188216"/>
            <a:ext cx="1714824" cy="358659"/>
          </a:xfrm>
          <a:prstGeom prst="roundRect">
            <a:avLst/>
          </a:prstGeom>
          <a:solidFill>
            <a:srgbClr val="33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 Listeners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6621334" y="2771037"/>
            <a:ext cx="1714824" cy="358659"/>
          </a:xfrm>
          <a:prstGeom prst="roundRect">
            <a:avLst/>
          </a:prstGeom>
          <a:solidFill>
            <a:srgbClr val="FFD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Directives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663436" y="1442810"/>
            <a:ext cx="1948347" cy="317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Front-end (Vue.js)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154764" y="1041723"/>
            <a:ext cx="965693" cy="344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Browser</a:t>
            </a:r>
          </a:p>
        </p:txBody>
      </p:sp>
      <p:pic>
        <p:nvPicPr>
          <p:cNvPr id="37" name="Picture 4" descr="Free Laptop User Icon - Free Download Business Icons | IconScou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79" y="1773061"/>
            <a:ext cx="1333599" cy="123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Arrow Connector 37"/>
          <p:cNvCxnSpPr>
            <a:stCxn id="37" idx="3"/>
            <a:endCxn id="21" idx="1"/>
          </p:cNvCxnSpPr>
          <p:nvPr/>
        </p:nvCxnSpPr>
        <p:spPr>
          <a:xfrm>
            <a:off x="2172678" y="2392895"/>
            <a:ext cx="2637015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050451" y="2074530"/>
            <a:ext cx="845107" cy="317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Interact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4805887" y="4127815"/>
            <a:ext cx="5663446" cy="2641017"/>
          </a:xfrm>
          <a:prstGeom prst="roundRect">
            <a:avLst>
              <a:gd name="adj" fmla="val 11038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4943196" y="4523854"/>
            <a:ext cx="5388827" cy="2151292"/>
          </a:xfrm>
          <a:prstGeom prst="roundRect">
            <a:avLst>
              <a:gd name="adj" fmla="val 7724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7145356" y="4135677"/>
            <a:ext cx="1291648" cy="344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Spring Boot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8468337" y="4692853"/>
            <a:ext cx="1669223" cy="524705"/>
          </a:xfrm>
          <a:prstGeom prst="roundRect">
            <a:avLst/>
          </a:prstGeom>
          <a:solidFill>
            <a:srgbClr val="3349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 API Controller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9894750" y="3066856"/>
            <a:ext cx="3473" cy="16259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9302948" y="3066857"/>
            <a:ext cx="0" cy="1625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907819" y="3764337"/>
            <a:ext cx="1377500" cy="317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Request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804098" y="3764337"/>
            <a:ext cx="1504557" cy="317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Response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8468337" y="5482863"/>
            <a:ext cx="1669223" cy="524705"/>
          </a:xfrm>
          <a:prstGeom prst="roundRect">
            <a:avLst/>
          </a:prstGeom>
          <a:solidFill>
            <a:srgbClr val="3349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cxnSp>
        <p:nvCxnSpPr>
          <p:cNvPr id="49" name="Straight Arrow Connector 48"/>
          <p:cNvCxnSpPr>
            <a:stCxn id="43" idx="2"/>
            <a:endCxn id="48" idx="0"/>
          </p:cNvCxnSpPr>
          <p:nvPr/>
        </p:nvCxnSpPr>
        <p:spPr>
          <a:xfrm>
            <a:off x="9302948" y="5217558"/>
            <a:ext cx="0" cy="26530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/>
          <p:cNvSpPr/>
          <p:nvPr/>
        </p:nvSpPr>
        <p:spPr>
          <a:xfrm>
            <a:off x="5269713" y="5482863"/>
            <a:ext cx="1669223" cy="524705"/>
          </a:xfrm>
          <a:prstGeom prst="roundRect">
            <a:avLst/>
          </a:prstGeom>
          <a:solidFill>
            <a:srgbClr val="3349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Repository</a:t>
            </a:r>
          </a:p>
        </p:txBody>
      </p:sp>
      <p:cxnSp>
        <p:nvCxnSpPr>
          <p:cNvPr id="51" name="Straight Arrow Connector 50"/>
          <p:cNvCxnSpPr>
            <a:stCxn id="48" idx="1"/>
            <a:endCxn id="50" idx="3"/>
          </p:cNvCxnSpPr>
          <p:nvPr/>
        </p:nvCxnSpPr>
        <p:spPr>
          <a:xfrm flipH="1">
            <a:off x="6938936" y="5745215"/>
            <a:ext cx="152940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7380394" y="6112950"/>
            <a:ext cx="934328" cy="524705"/>
          </a:xfrm>
          <a:prstGeom prst="roundRect">
            <a:avLst/>
          </a:prstGeom>
          <a:solidFill>
            <a:srgbClr val="3349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Entities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6647282" y="4694375"/>
            <a:ext cx="1669223" cy="524705"/>
          </a:xfrm>
          <a:prstGeom prst="roundRect">
            <a:avLst/>
          </a:prstGeom>
          <a:solidFill>
            <a:srgbClr val="3349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DTO</a:t>
            </a:r>
          </a:p>
        </p:txBody>
      </p:sp>
      <p:cxnSp>
        <p:nvCxnSpPr>
          <p:cNvPr id="54" name="Elbow Connector 53"/>
          <p:cNvCxnSpPr>
            <a:stCxn id="53" idx="2"/>
          </p:cNvCxnSpPr>
          <p:nvPr/>
        </p:nvCxnSpPr>
        <p:spPr>
          <a:xfrm rot="16200000" flipH="1">
            <a:off x="7768669" y="4932304"/>
            <a:ext cx="412892" cy="986443"/>
          </a:xfrm>
          <a:prstGeom prst="bentConnector2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953660" y="4590573"/>
            <a:ext cx="1948347" cy="317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Back-end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2172678" y="5314021"/>
            <a:ext cx="1489134" cy="1167812"/>
            <a:chOff x="9960153" y="3220143"/>
            <a:chExt cx="1608212" cy="1356758"/>
          </a:xfrm>
        </p:grpSpPr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0153" y="3220143"/>
              <a:ext cx="1608212" cy="1001004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10199728" y="4207569"/>
              <a:ext cx="1169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Database</a:t>
              </a:r>
            </a:p>
          </p:txBody>
        </p:sp>
      </p:grpSp>
      <p:cxnSp>
        <p:nvCxnSpPr>
          <p:cNvPr id="57" name="Straight Arrow Connector 56"/>
          <p:cNvCxnSpPr>
            <a:stCxn id="50" idx="1"/>
            <a:endCxn id="65" idx="3"/>
          </p:cNvCxnSpPr>
          <p:nvPr/>
        </p:nvCxnSpPr>
        <p:spPr>
          <a:xfrm flipH="1" flipV="1">
            <a:off x="3661813" y="5744822"/>
            <a:ext cx="1607900" cy="3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805" y="4381770"/>
            <a:ext cx="1268485" cy="853225"/>
          </a:xfrm>
          <a:prstGeom prst="rect">
            <a:avLst/>
          </a:prstGeom>
        </p:spPr>
      </p:pic>
      <p:cxnSp>
        <p:nvCxnSpPr>
          <p:cNvPr id="59" name="Straight Arrow Connector 58"/>
          <p:cNvCxnSpPr>
            <a:endCxn id="58" idx="3"/>
          </p:cNvCxnSpPr>
          <p:nvPr/>
        </p:nvCxnSpPr>
        <p:spPr>
          <a:xfrm flipH="1">
            <a:off x="2141290" y="4806184"/>
            <a:ext cx="2801906" cy="2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58" idx="0"/>
            <a:endCxn id="37" idx="2"/>
          </p:cNvCxnSpPr>
          <p:nvPr/>
        </p:nvCxnSpPr>
        <p:spPr>
          <a:xfrm flipH="1" flipV="1">
            <a:off x="1505879" y="3012729"/>
            <a:ext cx="1169" cy="13690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513699" y="3586398"/>
            <a:ext cx="1104624" cy="317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Send mails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917358" y="4484730"/>
            <a:ext cx="874378" cy="317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</a:t>
            </a:r>
          </a:p>
        </p:txBody>
      </p:sp>
      <p:cxnSp>
        <p:nvCxnSpPr>
          <p:cNvPr id="63" name="Elbow Connector 62"/>
          <p:cNvCxnSpPr>
            <a:endCxn id="52" idx="1"/>
          </p:cNvCxnSpPr>
          <p:nvPr/>
        </p:nvCxnSpPr>
        <p:spPr>
          <a:xfrm>
            <a:off x="6104324" y="6018577"/>
            <a:ext cx="1276070" cy="356726"/>
          </a:xfrm>
          <a:prstGeom prst="bentConnector3">
            <a:avLst>
              <a:gd name="adj1" fmla="val 236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3697681" y="5417889"/>
            <a:ext cx="1505863" cy="317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Spring Data JPA</a:t>
            </a:r>
          </a:p>
        </p:txBody>
      </p:sp>
      <p:pic>
        <p:nvPicPr>
          <p:cNvPr id="10" name="Picture 5" descr="Tập tin:Logo Trường Đại học FPT.svg – Wikipedia tiếng Việt">
            <a:extLst>
              <a:ext uri="{FF2B5EF4-FFF2-40B4-BE49-F238E27FC236}">
                <a16:creationId xmlns:a16="http://schemas.microsoft.com/office/drawing/2014/main" id="{5A787710-1BC4-8F04-53FD-951614BF9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7" y="107827"/>
            <a:ext cx="1715747" cy="66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2A574575-57CB-BD77-E3AC-A7CBA2C4896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8318234-DFB2-4BB5-B6E2-2C84D5EB3192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4" name="Rounded Rectangle 143">
            <a:extLst>
              <a:ext uri="{FF2B5EF4-FFF2-40B4-BE49-F238E27FC236}">
                <a16:creationId xmlns:a16="http://schemas.microsoft.com/office/drawing/2014/main" id="{B6D034D0-12C8-89AF-47BE-7CC57598F334}"/>
              </a:ext>
            </a:extLst>
          </p:cNvPr>
          <p:cNvSpPr/>
          <p:nvPr/>
        </p:nvSpPr>
        <p:spPr>
          <a:xfrm>
            <a:off x="15408319" y="1534213"/>
            <a:ext cx="1938730" cy="1371600"/>
          </a:xfrm>
          <a:prstGeom prst="roundRect">
            <a:avLst/>
          </a:prstGeom>
          <a:solidFill>
            <a:srgbClr val="3E4E67"/>
          </a:solidFill>
          <a:ln w="38100">
            <a:solidFill>
              <a:schemeClr val="bg1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Package Diagram</a:t>
            </a:r>
          </a:p>
        </p:txBody>
      </p:sp>
      <p:sp>
        <p:nvSpPr>
          <p:cNvPr id="75" name="Rounded Rectangle 144">
            <a:extLst>
              <a:ext uri="{FF2B5EF4-FFF2-40B4-BE49-F238E27FC236}">
                <a16:creationId xmlns:a16="http://schemas.microsoft.com/office/drawing/2014/main" id="{870E40E8-15A6-D1FC-B5F3-071BE13D17F9}"/>
              </a:ext>
            </a:extLst>
          </p:cNvPr>
          <p:cNvSpPr/>
          <p:nvPr/>
        </p:nvSpPr>
        <p:spPr>
          <a:xfrm>
            <a:off x="-3640321" y="2757299"/>
            <a:ext cx="1938730" cy="1371600"/>
          </a:xfrm>
          <a:prstGeom prst="roundRect">
            <a:avLst/>
          </a:prstGeom>
          <a:solidFill>
            <a:srgbClr val="485567"/>
          </a:solidFill>
          <a:ln w="38100">
            <a:solidFill>
              <a:schemeClr val="bg1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Database Design</a:t>
            </a:r>
          </a:p>
        </p:txBody>
      </p:sp>
      <p:sp>
        <p:nvSpPr>
          <p:cNvPr id="76" name="Rounded Rectangle 146">
            <a:extLst>
              <a:ext uri="{FF2B5EF4-FFF2-40B4-BE49-F238E27FC236}">
                <a16:creationId xmlns:a16="http://schemas.microsoft.com/office/drawing/2014/main" id="{0E82D802-EDD8-7BAA-E6AC-B33DAA5EA512}"/>
              </a:ext>
            </a:extLst>
          </p:cNvPr>
          <p:cNvSpPr/>
          <p:nvPr/>
        </p:nvSpPr>
        <p:spPr>
          <a:xfrm>
            <a:off x="15027319" y="3980385"/>
            <a:ext cx="1938730" cy="1371600"/>
          </a:xfrm>
          <a:prstGeom prst="roundRect">
            <a:avLst/>
          </a:prstGeom>
          <a:solidFill>
            <a:srgbClr val="5D6167"/>
          </a:solidFill>
          <a:ln w="38100">
            <a:solidFill>
              <a:schemeClr val="bg1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100" dirty="0"/>
              <a:t>Class Diagram</a:t>
            </a:r>
          </a:p>
        </p:txBody>
      </p:sp>
      <p:sp>
        <p:nvSpPr>
          <p:cNvPr id="77" name="Rounded Rectangle 26">
            <a:extLst>
              <a:ext uri="{FF2B5EF4-FFF2-40B4-BE49-F238E27FC236}">
                <a16:creationId xmlns:a16="http://schemas.microsoft.com/office/drawing/2014/main" id="{A9EF9A98-66A2-7A84-1CD7-9E661B7E714E}"/>
              </a:ext>
            </a:extLst>
          </p:cNvPr>
          <p:cNvSpPr/>
          <p:nvPr/>
        </p:nvSpPr>
        <p:spPr>
          <a:xfrm>
            <a:off x="-2497321" y="5203470"/>
            <a:ext cx="1938730" cy="1371600"/>
          </a:xfrm>
          <a:prstGeom prst="roundRect">
            <a:avLst/>
          </a:prstGeom>
          <a:solidFill>
            <a:srgbClr val="676767"/>
          </a:solidFill>
          <a:ln w="38100">
            <a:solidFill>
              <a:schemeClr val="bg1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100" dirty="0"/>
              <a:t>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7038945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/>
          <p:nvPr/>
        </p:nvPicPr>
        <p:blipFill>
          <a:blip r:embed="rId3"/>
          <a:stretch>
            <a:fillRect/>
          </a:stretch>
        </p:blipFill>
        <p:spPr>
          <a:xfrm>
            <a:off x="2438400" y="1361541"/>
            <a:ext cx="7315200" cy="5486400"/>
          </a:xfrm>
          <a:prstGeom prst="rect">
            <a:avLst/>
          </a:prstGeom>
        </p:spPr>
      </p:pic>
      <p:sp>
        <p:nvSpPr>
          <p:cNvPr id="25" name="Flowchart: Terminator 24"/>
          <p:cNvSpPr/>
          <p:nvPr/>
        </p:nvSpPr>
        <p:spPr>
          <a:xfrm>
            <a:off x="9982200" y="3711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Tập tin:Logo Trường Đại học FPT.svg – Wikipedia tiếng Việ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7" y="107827"/>
            <a:ext cx="1715747" cy="66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83" y="5442393"/>
            <a:ext cx="1042035" cy="1012384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10755775" y="-700737"/>
            <a:ext cx="2286000" cy="2286000"/>
          </a:xfrm>
          <a:prstGeom prst="ellipse">
            <a:avLst/>
          </a:prstGeom>
          <a:solidFill>
            <a:srgbClr val="EC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Terminator 18"/>
          <p:cNvSpPr/>
          <p:nvPr/>
        </p:nvSpPr>
        <p:spPr>
          <a:xfrm>
            <a:off x="8507392" y="369005"/>
            <a:ext cx="3044142" cy="659757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700" dirty="0">
                <a:latin typeface="Algerian" panose="04020705040A02060702" pitchFamily="82" charset="0"/>
              </a:rPr>
              <a:t>Software DESIGN</a:t>
            </a:r>
          </a:p>
        </p:txBody>
      </p:sp>
      <p:sp>
        <p:nvSpPr>
          <p:cNvPr id="24" name="Flowchart: Terminator 23"/>
          <p:cNvSpPr/>
          <p:nvPr/>
        </p:nvSpPr>
        <p:spPr>
          <a:xfrm>
            <a:off x="10445188" y="889398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37</a:t>
            </a:fld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49" y="6201694"/>
            <a:ext cx="671477" cy="652370"/>
          </a:xfrm>
          <a:prstGeom prst="rect">
            <a:avLst/>
          </a:prstGeom>
        </p:spPr>
      </p:pic>
      <p:sp>
        <p:nvSpPr>
          <p:cNvPr id="28" name="Rounded Rectangle 27"/>
          <p:cNvSpPr/>
          <p:nvPr/>
        </p:nvSpPr>
        <p:spPr>
          <a:xfrm>
            <a:off x="107327" y="1128063"/>
            <a:ext cx="2447030" cy="457200"/>
          </a:xfrm>
          <a:prstGeom prst="roundRect">
            <a:avLst>
              <a:gd name="adj" fmla="val 50000"/>
            </a:avLst>
          </a:prstGeom>
          <a:solidFill>
            <a:srgbClr val="3E4E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Package Diagram</a:t>
            </a:r>
          </a:p>
        </p:txBody>
      </p:sp>
    </p:spTree>
    <p:extLst>
      <p:ext uri="{BB962C8B-B14F-4D97-AF65-F5344CB8AC3E}">
        <p14:creationId xmlns:p14="http://schemas.microsoft.com/office/powerpoint/2010/main" val="1193161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ttps://cdn.discordapp.com/attachments/695570543146958874/1314252153665224724/image.png?ex=6753c0f3&amp;is=67526f73&amp;hm=7a5ecc857c3698f918cdf3b57a3291c8b603d97fa672b13d2beab3ec393f4564&amp;=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48" y="462991"/>
            <a:ext cx="6400800" cy="640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Flowchart: Terminator 24"/>
          <p:cNvSpPr/>
          <p:nvPr/>
        </p:nvSpPr>
        <p:spPr>
          <a:xfrm>
            <a:off x="9982200" y="3711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Tập tin:Logo Trường Đại học FPT.svg – Wikipedia tiếng Việ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7" y="107827"/>
            <a:ext cx="1715747" cy="66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83" y="5442393"/>
            <a:ext cx="1042035" cy="1012384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10755775" y="-700737"/>
            <a:ext cx="2286000" cy="2286000"/>
          </a:xfrm>
          <a:prstGeom prst="ellipse">
            <a:avLst/>
          </a:prstGeom>
          <a:solidFill>
            <a:srgbClr val="EC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Terminator 18"/>
          <p:cNvSpPr/>
          <p:nvPr/>
        </p:nvSpPr>
        <p:spPr>
          <a:xfrm>
            <a:off x="8507392" y="369005"/>
            <a:ext cx="3044142" cy="659757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700" dirty="0">
                <a:latin typeface="Algerian" panose="04020705040A02060702" pitchFamily="82" charset="0"/>
              </a:rPr>
              <a:t>Software DESIGN</a:t>
            </a:r>
          </a:p>
        </p:txBody>
      </p:sp>
      <p:sp>
        <p:nvSpPr>
          <p:cNvPr id="24" name="Flowchart: Terminator 23"/>
          <p:cNvSpPr/>
          <p:nvPr/>
        </p:nvSpPr>
        <p:spPr>
          <a:xfrm>
            <a:off x="10445188" y="889398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38</a:t>
            </a:fld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49" y="6201694"/>
            <a:ext cx="671477" cy="652370"/>
          </a:xfrm>
          <a:prstGeom prst="rect">
            <a:avLst/>
          </a:prstGeom>
        </p:spPr>
      </p:pic>
      <p:sp>
        <p:nvSpPr>
          <p:cNvPr id="28" name="Rounded Rectangle 27"/>
          <p:cNvSpPr/>
          <p:nvPr/>
        </p:nvSpPr>
        <p:spPr>
          <a:xfrm>
            <a:off x="107327" y="1128063"/>
            <a:ext cx="2447030" cy="457200"/>
          </a:xfrm>
          <a:prstGeom prst="roundRect">
            <a:avLst>
              <a:gd name="adj" fmla="val 50000"/>
            </a:avLst>
          </a:prstGeom>
          <a:solidFill>
            <a:srgbClr val="4855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Database Design</a:t>
            </a:r>
          </a:p>
        </p:txBody>
      </p:sp>
    </p:spTree>
    <p:extLst>
      <p:ext uri="{BB962C8B-B14F-4D97-AF65-F5344CB8AC3E}">
        <p14:creationId xmlns:p14="http://schemas.microsoft.com/office/powerpoint/2010/main" val="1387861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2021734" y="1376462"/>
            <a:ext cx="8229600" cy="548640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243459" y="1562993"/>
            <a:ext cx="2174765" cy="384735"/>
          </a:xfrm>
          <a:prstGeom prst="roundRect">
            <a:avLst>
              <a:gd name="adj" fmla="val 50000"/>
            </a:avLst>
          </a:prstGeom>
          <a:solidFill>
            <a:srgbClr val="6767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Front-end</a:t>
            </a:r>
          </a:p>
        </p:txBody>
      </p:sp>
      <p:sp>
        <p:nvSpPr>
          <p:cNvPr id="25" name="Flowchart: Terminator 24"/>
          <p:cNvSpPr/>
          <p:nvPr/>
        </p:nvSpPr>
        <p:spPr>
          <a:xfrm>
            <a:off x="9982200" y="3711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Tập tin:Logo Trường Đại học FPT.svg – Wikipedia tiếng Việ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7" y="107827"/>
            <a:ext cx="1715747" cy="66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83" y="5442393"/>
            <a:ext cx="1042035" cy="1012384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10755775" y="-700737"/>
            <a:ext cx="2286000" cy="2286000"/>
          </a:xfrm>
          <a:prstGeom prst="ellipse">
            <a:avLst/>
          </a:prstGeom>
          <a:solidFill>
            <a:srgbClr val="EC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Terminator 18"/>
          <p:cNvSpPr/>
          <p:nvPr/>
        </p:nvSpPr>
        <p:spPr>
          <a:xfrm>
            <a:off x="8507392" y="369005"/>
            <a:ext cx="3044142" cy="659757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700" dirty="0">
                <a:latin typeface="Algerian" panose="04020705040A02060702" pitchFamily="82" charset="0"/>
              </a:rPr>
              <a:t>Software DESIGN</a:t>
            </a:r>
          </a:p>
        </p:txBody>
      </p:sp>
      <p:sp>
        <p:nvSpPr>
          <p:cNvPr id="24" name="Flowchart: Terminator 23"/>
          <p:cNvSpPr/>
          <p:nvPr/>
        </p:nvSpPr>
        <p:spPr>
          <a:xfrm>
            <a:off x="10445188" y="889398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39</a:t>
            </a:fld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49" y="6201694"/>
            <a:ext cx="671477" cy="652370"/>
          </a:xfrm>
          <a:prstGeom prst="rect">
            <a:avLst/>
          </a:prstGeom>
        </p:spPr>
      </p:pic>
      <p:sp>
        <p:nvSpPr>
          <p:cNvPr id="28" name="Rounded Rectangle 27"/>
          <p:cNvSpPr/>
          <p:nvPr/>
        </p:nvSpPr>
        <p:spPr>
          <a:xfrm>
            <a:off x="107327" y="1128063"/>
            <a:ext cx="2447030" cy="457200"/>
          </a:xfrm>
          <a:prstGeom prst="roundRect">
            <a:avLst>
              <a:gd name="adj" fmla="val 50000"/>
            </a:avLst>
          </a:prstGeom>
          <a:solidFill>
            <a:srgbClr val="5D6167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Class Diagram</a:t>
            </a:r>
          </a:p>
        </p:txBody>
      </p:sp>
    </p:spTree>
    <p:extLst>
      <p:ext uri="{BB962C8B-B14F-4D97-AF65-F5344CB8AC3E}">
        <p14:creationId xmlns:p14="http://schemas.microsoft.com/office/powerpoint/2010/main" val="1736156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638800" y="5243452"/>
            <a:ext cx="914400" cy="914400"/>
          </a:xfrm>
          <a:prstGeom prst="ellipse">
            <a:avLst/>
          </a:prstGeom>
          <a:solidFill>
            <a:srgbClr val="7C7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7</a:t>
            </a:r>
          </a:p>
        </p:txBody>
      </p:sp>
      <p:sp>
        <p:nvSpPr>
          <p:cNvPr id="6" name="Oval 5"/>
          <p:cNvSpPr/>
          <p:nvPr/>
        </p:nvSpPr>
        <p:spPr>
          <a:xfrm flipH="1">
            <a:off x="5638800" y="4474815"/>
            <a:ext cx="914400" cy="914400"/>
          </a:xfrm>
          <a:prstGeom prst="ellipse">
            <a:avLst/>
          </a:prstGeom>
          <a:solidFill>
            <a:srgbClr val="676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6</a:t>
            </a:r>
          </a:p>
        </p:txBody>
      </p:sp>
      <p:sp>
        <p:nvSpPr>
          <p:cNvPr id="7" name="Oval 6"/>
          <p:cNvSpPr/>
          <p:nvPr/>
        </p:nvSpPr>
        <p:spPr>
          <a:xfrm>
            <a:off x="5638800" y="3735678"/>
            <a:ext cx="914400" cy="914400"/>
          </a:xfrm>
          <a:prstGeom prst="ellipse">
            <a:avLst/>
          </a:prstGeom>
          <a:solidFill>
            <a:srgbClr val="5D6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5</a:t>
            </a:r>
          </a:p>
        </p:txBody>
      </p:sp>
      <p:sp>
        <p:nvSpPr>
          <p:cNvPr id="8" name="Oval 7"/>
          <p:cNvSpPr/>
          <p:nvPr/>
        </p:nvSpPr>
        <p:spPr>
          <a:xfrm flipH="1">
            <a:off x="5638800" y="2967047"/>
            <a:ext cx="914400" cy="914400"/>
          </a:xfrm>
          <a:prstGeom prst="ellipse">
            <a:avLst/>
          </a:prstGeom>
          <a:solidFill>
            <a:srgbClr val="485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4</a:t>
            </a:r>
          </a:p>
        </p:txBody>
      </p:sp>
      <p:sp>
        <p:nvSpPr>
          <p:cNvPr id="9" name="Oval 8"/>
          <p:cNvSpPr/>
          <p:nvPr/>
        </p:nvSpPr>
        <p:spPr>
          <a:xfrm>
            <a:off x="5638800" y="2207917"/>
            <a:ext cx="914400" cy="914400"/>
          </a:xfrm>
          <a:prstGeom prst="ellipse">
            <a:avLst/>
          </a:prstGeom>
          <a:solidFill>
            <a:srgbClr val="3E4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3</a:t>
            </a:r>
          </a:p>
        </p:txBody>
      </p:sp>
      <p:sp>
        <p:nvSpPr>
          <p:cNvPr id="10" name="Oval 9"/>
          <p:cNvSpPr/>
          <p:nvPr/>
        </p:nvSpPr>
        <p:spPr>
          <a:xfrm flipH="1">
            <a:off x="5638800" y="1457491"/>
            <a:ext cx="914400" cy="914400"/>
          </a:xfrm>
          <a:prstGeom prst="ellipse">
            <a:avLst/>
          </a:prstGeom>
          <a:solidFill>
            <a:srgbClr val="2942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2</a:t>
            </a:r>
          </a:p>
        </p:txBody>
      </p:sp>
      <p:sp>
        <p:nvSpPr>
          <p:cNvPr id="11" name="Oval 10"/>
          <p:cNvSpPr/>
          <p:nvPr/>
        </p:nvSpPr>
        <p:spPr>
          <a:xfrm>
            <a:off x="5638800" y="700148"/>
            <a:ext cx="914400" cy="914400"/>
          </a:xfrm>
          <a:prstGeom prst="ellipse">
            <a:avLst/>
          </a:prstGeom>
          <a:solidFill>
            <a:srgbClr val="1F3C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lgerian" panose="04020705040A02060702" pitchFamily="82" charset="0"/>
              </a:rPr>
              <a:t>1</a:t>
            </a:r>
          </a:p>
        </p:txBody>
      </p:sp>
      <p:pic>
        <p:nvPicPr>
          <p:cNvPr id="12" name="Picture 5" descr="Tập tin:Logo Trường Đại học FPT.svg – Wikipedia tiếng Việ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7" y="107827"/>
            <a:ext cx="1715747" cy="66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lowchart: Terminator 12"/>
          <p:cNvSpPr/>
          <p:nvPr/>
        </p:nvSpPr>
        <p:spPr>
          <a:xfrm>
            <a:off x="9982200" y="3711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0755775" y="-700737"/>
            <a:ext cx="2286000" cy="2286000"/>
          </a:xfrm>
          <a:prstGeom prst="ellipse">
            <a:avLst/>
          </a:prstGeom>
          <a:solidFill>
            <a:srgbClr val="EC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49" y="6201694"/>
            <a:ext cx="671477" cy="6523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83" y="5442393"/>
            <a:ext cx="1042035" cy="1012384"/>
          </a:xfrm>
          <a:prstGeom prst="rect">
            <a:avLst/>
          </a:prstGeom>
        </p:spPr>
      </p:pic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637D25F1-9BC9-B64B-8AB3-DF27DEBCAB42}"/>
              </a:ext>
            </a:extLst>
          </p:cNvPr>
          <p:cNvSpPr/>
          <p:nvPr/>
        </p:nvSpPr>
        <p:spPr>
          <a:xfrm>
            <a:off x="8507392" y="369005"/>
            <a:ext cx="3044142" cy="659757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lgerian" panose="04020705040A02060702" pitchFamily="82" charset="0"/>
              </a:rPr>
              <a:t>AGENDA</a:t>
            </a:r>
          </a:p>
        </p:txBody>
      </p:sp>
      <p:sp>
        <p:nvSpPr>
          <p:cNvPr id="16" name="Flowchart: Terminator 15"/>
          <p:cNvSpPr/>
          <p:nvPr/>
        </p:nvSpPr>
        <p:spPr>
          <a:xfrm>
            <a:off x="10445188" y="889398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008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189" y="1556106"/>
            <a:ext cx="9144000" cy="5303520"/>
          </a:xfrm>
          <a:prstGeom prst="rect">
            <a:avLst/>
          </a:prstGeom>
        </p:spPr>
      </p:pic>
      <p:sp>
        <p:nvSpPr>
          <p:cNvPr id="25" name="Flowchart: Terminator 24"/>
          <p:cNvSpPr/>
          <p:nvPr/>
        </p:nvSpPr>
        <p:spPr>
          <a:xfrm>
            <a:off x="9982200" y="3711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Tập tin:Logo Trường Đại học FPT.svg – Wikipedia tiếng Việ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7" y="107827"/>
            <a:ext cx="1715747" cy="66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83" y="5442393"/>
            <a:ext cx="1042035" cy="1012384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10755775" y="-700737"/>
            <a:ext cx="2286000" cy="2286000"/>
          </a:xfrm>
          <a:prstGeom prst="ellipse">
            <a:avLst/>
          </a:prstGeom>
          <a:solidFill>
            <a:srgbClr val="EC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Terminator 18"/>
          <p:cNvSpPr/>
          <p:nvPr/>
        </p:nvSpPr>
        <p:spPr>
          <a:xfrm>
            <a:off x="8507392" y="369005"/>
            <a:ext cx="3044142" cy="659757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700" dirty="0">
                <a:latin typeface="Algerian" panose="04020705040A02060702" pitchFamily="82" charset="0"/>
              </a:rPr>
              <a:t>Software DESIGN</a:t>
            </a:r>
          </a:p>
        </p:txBody>
      </p:sp>
      <p:sp>
        <p:nvSpPr>
          <p:cNvPr id="24" name="Flowchart: Terminator 23"/>
          <p:cNvSpPr/>
          <p:nvPr/>
        </p:nvSpPr>
        <p:spPr>
          <a:xfrm>
            <a:off x="10445188" y="889398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40</a:t>
            </a:fld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49" y="6201694"/>
            <a:ext cx="671477" cy="652370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243459" y="1562993"/>
            <a:ext cx="2174765" cy="384735"/>
          </a:xfrm>
          <a:prstGeom prst="roundRect">
            <a:avLst>
              <a:gd name="adj" fmla="val 50000"/>
            </a:avLst>
          </a:prstGeom>
          <a:solidFill>
            <a:srgbClr val="6767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Back-end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07327" y="1128063"/>
            <a:ext cx="2447030" cy="457200"/>
          </a:xfrm>
          <a:prstGeom prst="roundRect">
            <a:avLst>
              <a:gd name="adj" fmla="val 50000"/>
            </a:avLst>
          </a:prstGeom>
          <a:solidFill>
            <a:srgbClr val="5D6167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Class Diagram</a:t>
            </a:r>
          </a:p>
        </p:txBody>
      </p:sp>
    </p:spTree>
    <p:extLst>
      <p:ext uri="{BB962C8B-B14F-4D97-AF65-F5344CB8AC3E}">
        <p14:creationId xmlns:p14="http://schemas.microsoft.com/office/powerpoint/2010/main" val="1470709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2426588" y="1356663"/>
            <a:ext cx="8229600" cy="5486400"/>
          </a:xfrm>
          <a:prstGeom prst="rect">
            <a:avLst/>
          </a:prstGeom>
        </p:spPr>
      </p:pic>
      <p:sp>
        <p:nvSpPr>
          <p:cNvPr id="25" name="Flowchart: Terminator 24"/>
          <p:cNvSpPr/>
          <p:nvPr/>
        </p:nvSpPr>
        <p:spPr>
          <a:xfrm>
            <a:off x="9982200" y="3711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Tập tin:Logo Trường Đại học FPT.svg – Wikipedia tiếng Việ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7" y="107827"/>
            <a:ext cx="1715747" cy="66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83" y="5442393"/>
            <a:ext cx="1042035" cy="1012384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10755775" y="-700737"/>
            <a:ext cx="2286000" cy="2286000"/>
          </a:xfrm>
          <a:prstGeom prst="ellipse">
            <a:avLst/>
          </a:prstGeom>
          <a:solidFill>
            <a:srgbClr val="EC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Terminator 18"/>
          <p:cNvSpPr/>
          <p:nvPr/>
        </p:nvSpPr>
        <p:spPr>
          <a:xfrm>
            <a:off x="8507392" y="369005"/>
            <a:ext cx="3044142" cy="659757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700" dirty="0">
                <a:latin typeface="Algerian" panose="04020705040A02060702" pitchFamily="82" charset="0"/>
              </a:rPr>
              <a:t>Software DESIGN</a:t>
            </a:r>
          </a:p>
        </p:txBody>
      </p:sp>
      <p:sp>
        <p:nvSpPr>
          <p:cNvPr id="24" name="Flowchart: Terminator 23"/>
          <p:cNvSpPr/>
          <p:nvPr/>
        </p:nvSpPr>
        <p:spPr>
          <a:xfrm>
            <a:off x="10445188" y="889398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41</a:t>
            </a:fld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49" y="6201694"/>
            <a:ext cx="671477" cy="652370"/>
          </a:xfrm>
          <a:prstGeom prst="rect">
            <a:avLst/>
          </a:prstGeom>
        </p:spPr>
      </p:pic>
      <p:sp>
        <p:nvSpPr>
          <p:cNvPr id="28" name="Rounded Rectangle 27"/>
          <p:cNvSpPr/>
          <p:nvPr/>
        </p:nvSpPr>
        <p:spPr>
          <a:xfrm>
            <a:off x="107327" y="1128063"/>
            <a:ext cx="2447030" cy="457200"/>
          </a:xfrm>
          <a:prstGeom prst="roundRect">
            <a:avLst>
              <a:gd name="adj" fmla="val 50000"/>
            </a:avLst>
          </a:prstGeom>
          <a:solidFill>
            <a:srgbClr val="6767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Sequence Diagram</a:t>
            </a:r>
          </a:p>
        </p:txBody>
      </p:sp>
      <p:sp>
        <p:nvSpPr>
          <p:cNvPr id="2" name="Rounded Rectangle 10">
            <a:extLst>
              <a:ext uri="{FF2B5EF4-FFF2-40B4-BE49-F238E27FC236}">
                <a16:creationId xmlns:a16="http://schemas.microsoft.com/office/drawing/2014/main" id="{DC779A67-F75E-A84C-B977-8FC33795A1D0}"/>
              </a:ext>
            </a:extLst>
          </p:cNvPr>
          <p:cNvSpPr/>
          <p:nvPr/>
        </p:nvSpPr>
        <p:spPr>
          <a:xfrm>
            <a:off x="-13879302" y="3071431"/>
            <a:ext cx="1938730" cy="1828800"/>
          </a:xfrm>
          <a:prstGeom prst="roundRect">
            <a:avLst/>
          </a:prstGeom>
          <a:solidFill>
            <a:srgbClr val="1F3C67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Test Model</a:t>
            </a:r>
          </a:p>
        </p:txBody>
      </p:sp>
      <p:sp>
        <p:nvSpPr>
          <p:cNvPr id="3" name="Rounded Rectangle 36">
            <a:extLst>
              <a:ext uri="{FF2B5EF4-FFF2-40B4-BE49-F238E27FC236}">
                <a16:creationId xmlns:a16="http://schemas.microsoft.com/office/drawing/2014/main" id="{C15AEA79-095B-CDBB-5992-FBB786410D02}"/>
              </a:ext>
            </a:extLst>
          </p:cNvPr>
          <p:cNvSpPr/>
          <p:nvPr/>
        </p:nvSpPr>
        <p:spPr>
          <a:xfrm>
            <a:off x="-11602931" y="776700"/>
            <a:ext cx="1938730" cy="1828800"/>
          </a:xfrm>
          <a:prstGeom prst="roundRect">
            <a:avLst/>
          </a:prstGeom>
          <a:solidFill>
            <a:srgbClr val="3E4E67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Test Stage</a:t>
            </a:r>
          </a:p>
        </p:txBody>
      </p:sp>
      <p:sp>
        <p:nvSpPr>
          <p:cNvPr id="4" name="Rounded Rectangle 37">
            <a:extLst>
              <a:ext uri="{FF2B5EF4-FFF2-40B4-BE49-F238E27FC236}">
                <a16:creationId xmlns:a16="http://schemas.microsoft.com/office/drawing/2014/main" id="{8655C3D6-40AC-B4D8-B8F5-74DEA6989D25}"/>
              </a:ext>
            </a:extLst>
          </p:cNvPr>
          <p:cNvSpPr/>
          <p:nvPr/>
        </p:nvSpPr>
        <p:spPr>
          <a:xfrm rot="24155">
            <a:off x="-9042573" y="4119785"/>
            <a:ext cx="1938730" cy="1828800"/>
          </a:xfrm>
          <a:prstGeom prst="roundRect">
            <a:avLst/>
          </a:prstGeom>
          <a:solidFill>
            <a:srgbClr val="485567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Test Milestone</a:t>
            </a:r>
          </a:p>
        </p:txBody>
      </p:sp>
      <p:sp>
        <p:nvSpPr>
          <p:cNvPr id="6" name="Rounded Rectangle 40">
            <a:extLst>
              <a:ext uri="{FF2B5EF4-FFF2-40B4-BE49-F238E27FC236}">
                <a16:creationId xmlns:a16="http://schemas.microsoft.com/office/drawing/2014/main" id="{C09ECEA6-916A-A95C-DBB3-5C8A773EB278}"/>
              </a:ext>
            </a:extLst>
          </p:cNvPr>
          <p:cNvSpPr/>
          <p:nvPr/>
        </p:nvSpPr>
        <p:spPr>
          <a:xfrm>
            <a:off x="-4460488" y="3472405"/>
            <a:ext cx="1938730" cy="1828800"/>
          </a:xfrm>
          <a:prstGeom prst="roundRect">
            <a:avLst/>
          </a:prstGeom>
          <a:solidFill>
            <a:srgbClr val="676767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100" dirty="0"/>
              <a:t>Test Report</a:t>
            </a:r>
          </a:p>
        </p:txBody>
      </p:sp>
      <p:sp>
        <p:nvSpPr>
          <p:cNvPr id="9" name="Rounded Rectangle 41">
            <a:extLst>
              <a:ext uri="{FF2B5EF4-FFF2-40B4-BE49-F238E27FC236}">
                <a16:creationId xmlns:a16="http://schemas.microsoft.com/office/drawing/2014/main" id="{F66251F3-7CD9-2158-2513-0F4FBAF7E45D}"/>
              </a:ext>
            </a:extLst>
          </p:cNvPr>
          <p:cNvSpPr/>
          <p:nvPr/>
        </p:nvSpPr>
        <p:spPr>
          <a:xfrm>
            <a:off x="-6569935" y="1336183"/>
            <a:ext cx="1938730" cy="1828800"/>
          </a:xfrm>
          <a:prstGeom prst="roundRect">
            <a:avLst/>
          </a:prstGeom>
          <a:solidFill>
            <a:srgbClr val="5D6167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100" dirty="0"/>
              <a:t>Test Cases</a:t>
            </a:r>
          </a:p>
        </p:txBody>
      </p:sp>
    </p:spTree>
    <p:extLst>
      <p:ext uri="{BB962C8B-B14F-4D97-AF65-F5344CB8AC3E}">
        <p14:creationId xmlns:p14="http://schemas.microsoft.com/office/powerpoint/2010/main" val="95060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1D577A4-A147-B9AC-2AE9-9B6787DFC76A}"/>
              </a:ext>
            </a:extLst>
          </p:cNvPr>
          <p:cNvCxnSpPr>
            <a:cxnSpLocks/>
            <a:stCxn id="11" idx="1"/>
          </p:cNvCxnSpPr>
          <p:nvPr/>
        </p:nvCxnSpPr>
        <p:spPr>
          <a:xfrm flipV="1">
            <a:off x="515134" y="3071431"/>
            <a:ext cx="506193" cy="914400"/>
          </a:xfrm>
          <a:prstGeom prst="line">
            <a:avLst/>
          </a:prstGeom>
          <a:ln w="38100">
            <a:solidFill>
              <a:schemeClr val="accent4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515134" y="3071431"/>
            <a:ext cx="1938730" cy="1828800"/>
          </a:xfrm>
          <a:prstGeom prst="roundRect">
            <a:avLst/>
          </a:prstGeom>
          <a:solidFill>
            <a:srgbClr val="1F3C67">
              <a:alpha val="97000"/>
            </a:srgb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Test Model</a:t>
            </a:r>
          </a:p>
        </p:txBody>
      </p:sp>
      <p:cxnSp>
        <p:nvCxnSpPr>
          <p:cNvPr id="61" name="Straight Connector 60"/>
          <p:cNvCxnSpPr>
            <a:cxnSpLocks/>
          </p:cNvCxnSpPr>
          <p:nvPr/>
        </p:nvCxnSpPr>
        <p:spPr>
          <a:xfrm flipV="1">
            <a:off x="-106494" y="3071431"/>
            <a:ext cx="1127821" cy="3502992"/>
          </a:xfrm>
          <a:prstGeom prst="line">
            <a:avLst/>
          </a:prstGeom>
          <a:ln w="38100">
            <a:solidFill>
              <a:schemeClr val="accent4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cxnSpLocks/>
            <a:stCxn id="38" idx="1"/>
            <a:endCxn id="42" idx="0"/>
          </p:cNvCxnSpPr>
          <p:nvPr/>
        </p:nvCxnSpPr>
        <p:spPr>
          <a:xfrm flipV="1">
            <a:off x="5351887" y="1336183"/>
            <a:ext cx="3441979" cy="3691191"/>
          </a:xfrm>
          <a:prstGeom prst="line">
            <a:avLst/>
          </a:prstGeom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38" idx="2"/>
            <a:endCxn id="37" idx="0"/>
          </p:cNvCxnSpPr>
          <p:nvPr/>
        </p:nvCxnSpPr>
        <p:spPr>
          <a:xfrm flipH="1" flipV="1">
            <a:off x="3760870" y="776700"/>
            <a:ext cx="2553933" cy="5171862"/>
          </a:xfrm>
          <a:prstGeom prst="line">
            <a:avLst/>
          </a:prstGeom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chart: Terminator 24"/>
          <p:cNvSpPr/>
          <p:nvPr/>
        </p:nvSpPr>
        <p:spPr>
          <a:xfrm>
            <a:off x="9982200" y="3711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5" descr="Tập tin:Logo Trường Đại học FPT.svg – Wikipedia tiếng Việ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7" y="107827"/>
            <a:ext cx="1715747" cy="66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49" y="6201694"/>
            <a:ext cx="671477" cy="6523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83" y="5442393"/>
            <a:ext cx="1042035" cy="1012384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10755775" y="-700737"/>
            <a:ext cx="2286000" cy="2286000"/>
          </a:xfrm>
          <a:prstGeom prst="ellipse">
            <a:avLst/>
          </a:prstGeom>
          <a:solidFill>
            <a:srgbClr val="EC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Terminator 18"/>
          <p:cNvSpPr/>
          <p:nvPr/>
        </p:nvSpPr>
        <p:spPr>
          <a:xfrm>
            <a:off x="8507392" y="369005"/>
            <a:ext cx="3044142" cy="659757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Software Testing</a:t>
            </a:r>
          </a:p>
        </p:txBody>
      </p:sp>
      <p:sp>
        <p:nvSpPr>
          <p:cNvPr id="24" name="Flowchart: Terminator 23"/>
          <p:cNvSpPr/>
          <p:nvPr/>
        </p:nvSpPr>
        <p:spPr>
          <a:xfrm>
            <a:off x="10445188" y="889398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2791505" y="776700"/>
            <a:ext cx="1938730" cy="1828800"/>
          </a:xfrm>
          <a:prstGeom prst="roundRect">
            <a:avLst/>
          </a:prstGeom>
          <a:solidFill>
            <a:srgbClr val="3E4E67">
              <a:alpha val="97000"/>
            </a:srgb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Test Stage</a:t>
            </a:r>
          </a:p>
        </p:txBody>
      </p:sp>
      <p:sp>
        <p:nvSpPr>
          <p:cNvPr id="38" name="Rounded Rectangle 37"/>
          <p:cNvSpPr/>
          <p:nvPr/>
        </p:nvSpPr>
        <p:spPr>
          <a:xfrm rot="24155">
            <a:off x="5351863" y="4119785"/>
            <a:ext cx="1938730" cy="1828800"/>
          </a:xfrm>
          <a:prstGeom prst="roundRect">
            <a:avLst/>
          </a:prstGeom>
          <a:solidFill>
            <a:srgbClr val="485567">
              <a:alpha val="97000"/>
            </a:srgb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Test Milestone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9933948" y="3472405"/>
            <a:ext cx="1938730" cy="1828800"/>
          </a:xfrm>
          <a:prstGeom prst="roundRect">
            <a:avLst/>
          </a:prstGeom>
          <a:solidFill>
            <a:srgbClr val="676767">
              <a:alpha val="97000"/>
            </a:srgb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100" dirty="0"/>
              <a:t>Test Report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7824501" y="1336183"/>
            <a:ext cx="1938730" cy="1828800"/>
          </a:xfrm>
          <a:prstGeom prst="roundRect">
            <a:avLst/>
          </a:prstGeom>
          <a:solidFill>
            <a:srgbClr val="5D6167">
              <a:alpha val="97000"/>
            </a:srgb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100" dirty="0"/>
              <a:t>Test Cases</a:t>
            </a:r>
          </a:p>
        </p:txBody>
      </p:sp>
      <p:cxnSp>
        <p:nvCxnSpPr>
          <p:cNvPr id="52" name="Straight Connector 51"/>
          <p:cNvCxnSpPr>
            <a:stCxn id="41" idx="3"/>
            <a:endCxn id="42" idx="0"/>
          </p:cNvCxnSpPr>
          <p:nvPr/>
        </p:nvCxnSpPr>
        <p:spPr>
          <a:xfrm flipH="1" flipV="1">
            <a:off x="8793866" y="1336183"/>
            <a:ext cx="3078812" cy="3050622"/>
          </a:xfrm>
          <a:prstGeom prst="line">
            <a:avLst/>
          </a:prstGeom>
          <a:ln w="38100">
            <a:solidFill>
              <a:schemeClr val="accent4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38" idx="1"/>
            <a:endCxn id="38" idx="2"/>
          </p:cNvCxnSpPr>
          <p:nvPr/>
        </p:nvCxnSpPr>
        <p:spPr>
          <a:xfrm>
            <a:off x="5351887" y="5027374"/>
            <a:ext cx="962916" cy="921188"/>
          </a:xfrm>
          <a:prstGeom prst="line">
            <a:avLst/>
          </a:prstGeom>
          <a:ln w="38100">
            <a:solidFill>
              <a:schemeClr val="accent4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endCxn id="41" idx="0"/>
          </p:cNvCxnSpPr>
          <p:nvPr/>
        </p:nvCxnSpPr>
        <p:spPr>
          <a:xfrm flipH="1" flipV="1">
            <a:off x="10903313" y="3472405"/>
            <a:ext cx="1655220" cy="3385596"/>
          </a:xfrm>
          <a:prstGeom prst="line">
            <a:avLst/>
          </a:prstGeom>
          <a:ln w="38100">
            <a:solidFill>
              <a:schemeClr val="accent4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1" idx="1"/>
            <a:endCxn id="37" idx="0"/>
          </p:cNvCxnSpPr>
          <p:nvPr/>
        </p:nvCxnSpPr>
        <p:spPr>
          <a:xfrm flipV="1">
            <a:off x="515134" y="776700"/>
            <a:ext cx="3245736" cy="3209131"/>
          </a:xfrm>
          <a:prstGeom prst="line">
            <a:avLst/>
          </a:prstGeom>
          <a:ln w="3810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7893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5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5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85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35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1134F1-5745-12EF-40C6-82EFEF78E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163A4BE-F798-0FA2-6D79-BFDD4AC3AB42}"/>
              </a:ext>
            </a:extLst>
          </p:cNvPr>
          <p:cNvCxnSpPr>
            <a:cxnSpLocks/>
            <a:stCxn id="11" idx="1"/>
          </p:cNvCxnSpPr>
          <p:nvPr/>
        </p:nvCxnSpPr>
        <p:spPr>
          <a:xfrm flipV="1">
            <a:off x="556576" y="2581275"/>
            <a:ext cx="738824" cy="686001"/>
          </a:xfrm>
          <a:prstGeom prst="line">
            <a:avLst/>
          </a:prstGeom>
          <a:ln w="3810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496C555-1E56-CFE9-D3B0-850856A5235D}"/>
              </a:ext>
            </a:extLst>
          </p:cNvPr>
          <p:cNvCxnSpPr>
            <a:cxnSpLocks/>
            <a:stCxn id="41" idx="3"/>
            <a:endCxn id="41" idx="0"/>
          </p:cNvCxnSpPr>
          <p:nvPr/>
        </p:nvCxnSpPr>
        <p:spPr>
          <a:xfrm flipH="1" flipV="1">
            <a:off x="10634454" y="3063932"/>
            <a:ext cx="1161302" cy="582661"/>
          </a:xfrm>
          <a:prstGeom prst="line">
            <a:avLst/>
          </a:prstGeom>
          <a:ln w="38100">
            <a:solidFill>
              <a:schemeClr val="accent4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0AF26E0-DAF6-BEF1-4FAB-CF6B222D3932}"/>
              </a:ext>
            </a:extLst>
          </p:cNvPr>
          <p:cNvCxnSpPr>
            <a:cxnSpLocks/>
            <a:stCxn id="41" idx="3"/>
            <a:endCxn id="41" idx="0"/>
          </p:cNvCxnSpPr>
          <p:nvPr/>
        </p:nvCxnSpPr>
        <p:spPr>
          <a:xfrm flipH="1" flipV="1">
            <a:off x="10634454" y="3063932"/>
            <a:ext cx="1161302" cy="582661"/>
          </a:xfrm>
          <a:prstGeom prst="line">
            <a:avLst/>
          </a:prstGeom>
          <a:ln w="38100">
            <a:solidFill>
              <a:schemeClr val="accent4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FFBB5A6-BCEC-9688-7B01-E1FC5C2BBFD7}"/>
              </a:ext>
            </a:extLst>
          </p:cNvPr>
          <p:cNvCxnSpPr>
            <a:cxnSpLocks/>
            <a:endCxn id="37" idx="0"/>
          </p:cNvCxnSpPr>
          <p:nvPr/>
        </p:nvCxnSpPr>
        <p:spPr>
          <a:xfrm flipH="1" flipV="1">
            <a:off x="3813581" y="1365767"/>
            <a:ext cx="887626" cy="1485383"/>
          </a:xfrm>
          <a:prstGeom prst="line">
            <a:avLst/>
          </a:prstGeom>
          <a:ln w="38100">
            <a:solidFill>
              <a:schemeClr val="accent2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7934B4-4883-4A44-E231-E0C5F4A23DB8}"/>
              </a:ext>
            </a:extLst>
          </p:cNvPr>
          <p:cNvCxnSpPr>
            <a:cxnSpLocks/>
            <a:stCxn id="11" idx="1"/>
          </p:cNvCxnSpPr>
          <p:nvPr/>
        </p:nvCxnSpPr>
        <p:spPr>
          <a:xfrm flipV="1">
            <a:off x="556576" y="2806700"/>
            <a:ext cx="243524" cy="460576"/>
          </a:xfrm>
          <a:prstGeom prst="line">
            <a:avLst/>
          </a:prstGeom>
          <a:ln w="38100">
            <a:solidFill>
              <a:schemeClr val="accent2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C19EA66-D72E-7619-16C9-E07C118F9BA0}"/>
              </a:ext>
            </a:extLst>
          </p:cNvPr>
          <p:cNvSpPr>
            <a:spLocks noChangeAspect="1"/>
          </p:cNvSpPr>
          <p:nvPr/>
        </p:nvSpPr>
        <p:spPr>
          <a:xfrm rot="1008842">
            <a:off x="515134" y="2633281"/>
            <a:ext cx="1938730" cy="1828800"/>
          </a:xfrm>
          <a:prstGeom prst="roundRect">
            <a:avLst/>
          </a:prstGeom>
          <a:solidFill>
            <a:srgbClr val="1F3C67">
              <a:alpha val="97000"/>
            </a:srgbClr>
          </a:solidFill>
          <a:ln w="76200">
            <a:solidFill>
              <a:schemeClr val="bg1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Test Model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A60DF54-B745-2852-18AC-52BCA710625C}"/>
              </a:ext>
            </a:extLst>
          </p:cNvPr>
          <p:cNvCxnSpPr>
            <a:cxnSpLocks/>
          </p:cNvCxnSpPr>
          <p:nvPr/>
        </p:nvCxnSpPr>
        <p:spPr>
          <a:xfrm flipH="1" flipV="1">
            <a:off x="1295400" y="2581275"/>
            <a:ext cx="5526314" cy="6301468"/>
          </a:xfrm>
          <a:prstGeom prst="line">
            <a:avLst/>
          </a:prstGeom>
          <a:ln w="38100">
            <a:solidFill>
              <a:schemeClr val="accent4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4104211-DACE-E866-D4F6-3132C8384D7F}"/>
              </a:ext>
            </a:extLst>
          </p:cNvPr>
          <p:cNvCxnSpPr>
            <a:cxnSpLocks/>
            <a:stCxn id="38" idx="1"/>
            <a:endCxn id="42" idx="0"/>
          </p:cNvCxnSpPr>
          <p:nvPr/>
        </p:nvCxnSpPr>
        <p:spPr>
          <a:xfrm flipV="1">
            <a:off x="5355131" y="1729331"/>
            <a:ext cx="3529039" cy="2441051"/>
          </a:xfrm>
          <a:prstGeom prst="line">
            <a:avLst/>
          </a:prstGeom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09CE27-694E-8962-B694-C4D6E6F0C69C}"/>
              </a:ext>
            </a:extLst>
          </p:cNvPr>
          <p:cNvCxnSpPr>
            <a:stCxn id="38" idx="2"/>
            <a:endCxn id="37" idx="0"/>
          </p:cNvCxnSpPr>
          <p:nvPr/>
        </p:nvCxnSpPr>
        <p:spPr>
          <a:xfrm flipH="1" flipV="1">
            <a:off x="3813581" y="1365767"/>
            <a:ext cx="2429749" cy="3752887"/>
          </a:xfrm>
          <a:prstGeom prst="line">
            <a:avLst/>
          </a:prstGeom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chart: Terminator 24">
            <a:extLst>
              <a:ext uri="{FF2B5EF4-FFF2-40B4-BE49-F238E27FC236}">
                <a16:creationId xmlns:a16="http://schemas.microsoft.com/office/drawing/2014/main" id="{294EBA41-645E-AFF7-9B2C-2DD068FAEADE}"/>
              </a:ext>
            </a:extLst>
          </p:cNvPr>
          <p:cNvSpPr/>
          <p:nvPr/>
        </p:nvSpPr>
        <p:spPr>
          <a:xfrm>
            <a:off x="9982200" y="3711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57494-45E1-9E9A-F94C-3C82D3DC8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Picture 5" descr="Tập tin:Logo Trường Đại học FPT.svg – Wikipedia tiếng Việt">
            <a:extLst>
              <a:ext uri="{FF2B5EF4-FFF2-40B4-BE49-F238E27FC236}">
                <a16:creationId xmlns:a16="http://schemas.microsoft.com/office/drawing/2014/main" id="{4F8284A1-F5F1-B82A-59D9-6680A4D93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7" y="107827"/>
            <a:ext cx="1715747" cy="66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2373C0-E223-BF53-BFFD-AE68721BFC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49" y="6201694"/>
            <a:ext cx="671477" cy="6523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8A2CDB-4CB0-0796-F6AB-9980A3834E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83" y="5442393"/>
            <a:ext cx="1042035" cy="1012384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ACCC8001-AA1D-8E93-2558-0C89AA04ED5B}"/>
              </a:ext>
            </a:extLst>
          </p:cNvPr>
          <p:cNvSpPr/>
          <p:nvPr/>
        </p:nvSpPr>
        <p:spPr>
          <a:xfrm>
            <a:off x="10755775" y="-700737"/>
            <a:ext cx="2286000" cy="2286000"/>
          </a:xfrm>
          <a:prstGeom prst="ellipse">
            <a:avLst/>
          </a:prstGeom>
          <a:solidFill>
            <a:srgbClr val="EC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Terminator 18">
            <a:extLst>
              <a:ext uri="{FF2B5EF4-FFF2-40B4-BE49-F238E27FC236}">
                <a16:creationId xmlns:a16="http://schemas.microsoft.com/office/drawing/2014/main" id="{0A932B2A-6124-E440-8EE6-1CE19AE7FBF7}"/>
              </a:ext>
            </a:extLst>
          </p:cNvPr>
          <p:cNvSpPr/>
          <p:nvPr/>
        </p:nvSpPr>
        <p:spPr>
          <a:xfrm>
            <a:off x="8507392" y="369005"/>
            <a:ext cx="3044142" cy="659757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Software Testing</a:t>
            </a:r>
          </a:p>
        </p:txBody>
      </p:sp>
      <p:sp>
        <p:nvSpPr>
          <p:cNvPr id="24" name="Flowchart: Terminator 23">
            <a:extLst>
              <a:ext uri="{FF2B5EF4-FFF2-40B4-BE49-F238E27FC236}">
                <a16:creationId xmlns:a16="http://schemas.microsoft.com/office/drawing/2014/main" id="{85251A56-1A45-21CE-F155-1F1278E6A155}"/>
              </a:ext>
            </a:extLst>
          </p:cNvPr>
          <p:cNvSpPr/>
          <p:nvPr/>
        </p:nvSpPr>
        <p:spPr>
          <a:xfrm>
            <a:off x="10445188" y="889398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9D19CF07-634D-9C13-4E0E-BFE83D2FD2FA}"/>
              </a:ext>
            </a:extLst>
          </p:cNvPr>
          <p:cNvSpPr>
            <a:spLocks noChangeAspect="1"/>
          </p:cNvSpPr>
          <p:nvPr/>
        </p:nvSpPr>
        <p:spPr>
          <a:xfrm rot="21542918">
            <a:off x="2763980" y="1365628"/>
            <a:ext cx="2132604" cy="2011680"/>
          </a:xfrm>
          <a:prstGeom prst="roundRect">
            <a:avLst/>
          </a:prstGeom>
          <a:solidFill>
            <a:srgbClr val="3E4E67">
              <a:alpha val="97000"/>
            </a:srgbClr>
          </a:solidFill>
          <a:ln w="76200"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Test Stage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C325AA6A-2025-FFAE-B601-9C40A8BD01F6}"/>
              </a:ext>
            </a:extLst>
          </p:cNvPr>
          <p:cNvSpPr>
            <a:spLocks noChangeAspect="1"/>
          </p:cNvSpPr>
          <p:nvPr/>
        </p:nvSpPr>
        <p:spPr>
          <a:xfrm rot="212693">
            <a:off x="5353323" y="3337280"/>
            <a:ext cx="1890262" cy="1783080"/>
          </a:xfrm>
          <a:prstGeom prst="roundRect">
            <a:avLst/>
          </a:prstGeom>
          <a:solidFill>
            <a:srgbClr val="485567">
              <a:alpha val="97000"/>
            </a:srgbClr>
          </a:solidFill>
          <a:ln w="76200"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Test Milestone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C3101F3-E556-B412-3312-5F745A8CD0A2}"/>
              </a:ext>
            </a:extLst>
          </p:cNvPr>
          <p:cNvSpPr>
            <a:spLocks noChangeAspect="1"/>
          </p:cNvSpPr>
          <p:nvPr/>
        </p:nvSpPr>
        <p:spPr>
          <a:xfrm rot="20598940">
            <a:off x="9945283" y="3026399"/>
            <a:ext cx="1890262" cy="1783080"/>
          </a:xfrm>
          <a:prstGeom prst="roundRect">
            <a:avLst/>
          </a:prstGeom>
          <a:solidFill>
            <a:srgbClr val="676767">
              <a:alpha val="97000"/>
            </a:srgbClr>
          </a:solidFill>
          <a:ln w="76200"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100" dirty="0"/>
              <a:t>Test Report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33606FA9-75B1-2C5E-1755-F4D3A5FB18A6}"/>
              </a:ext>
            </a:extLst>
          </p:cNvPr>
          <p:cNvSpPr>
            <a:spLocks noChangeAspect="1"/>
          </p:cNvSpPr>
          <p:nvPr/>
        </p:nvSpPr>
        <p:spPr>
          <a:xfrm rot="304285">
            <a:off x="7728954" y="1725393"/>
            <a:ext cx="2132604" cy="2011680"/>
          </a:xfrm>
          <a:prstGeom prst="roundRect">
            <a:avLst/>
          </a:prstGeom>
          <a:solidFill>
            <a:srgbClr val="5D6167">
              <a:alpha val="97000"/>
            </a:srgbClr>
          </a:solidFill>
          <a:ln w="76200"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100" dirty="0"/>
              <a:t>Test Cases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B99D9A1-64EE-A4C3-BD54-8B091E524FAC}"/>
              </a:ext>
            </a:extLst>
          </p:cNvPr>
          <p:cNvCxnSpPr>
            <a:stCxn id="41" idx="3"/>
            <a:endCxn id="42" idx="0"/>
          </p:cNvCxnSpPr>
          <p:nvPr/>
        </p:nvCxnSpPr>
        <p:spPr>
          <a:xfrm flipH="1" flipV="1">
            <a:off x="8884170" y="1729331"/>
            <a:ext cx="2911586" cy="1917262"/>
          </a:xfrm>
          <a:prstGeom prst="line">
            <a:avLst/>
          </a:prstGeom>
          <a:ln w="38100">
            <a:solidFill>
              <a:schemeClr val="accent4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64B66A9-16A4-40BB-5C71-5FD9126E41C1}"/>
              </a:ext>
            </a:extLst>
          </p:cNvPr>
          <p:cNvCxnSpPr>
            <a:stCxn id="38" idx="1"/>
            <a:endCxn id="38" idx="2"/>
          </p:cNvCxnSpPr>
          <p:nvPr/>
        </p:nvCxnSpPr>
        <p:spPr>
          <a:xfrm>
            <a:off x="5355131" y="4170382"/>
            <a:ext cx="888199" cy="948272"/>
          </a:xfrm>
          <a:prstGeom prst="line">
            <a:avLst/>
          </a:prstGeom>
          <a:ln w="38100">
            <a:solidFill>
              <a:schemeClr val="accent4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758FC3E-E345-546E-383E-036A467D4E15}"/>
              </a:ext>
            </a:extLst>
          </p:cNvPr>
          <p:cNvCxnSpPr>
            <a:cxnSpLocks/>
            <a:endCxn id="41" idx="0"/>
          </p:cNvCxnSpPr>
          <p:nvPr/>
        </p:nvCxnSpPr>
        <p:spPr>
          <a:xfrm flipV="1">
            <a:off x="7296901" y="3063932"/>
            <a:ext cx="3337553" cy="5441439"/>
          </a:xfrm>
          <a:prstGeom prst="line">
            <a:avLst/>
          </a:prstGeom>
          <a:ln w="38100">
            <a:solidFill>
              <a:schemeClr val="accent4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F4A3ECE-2E41-6960-CF29-169C9719F52F}"/>
              </a:ext>
            </a:extLst>
          </p:cNvPr>
          <p:cNvCxnSpPr>
            <a:stCxn id="11" idx="1"/>
            <a:endCxn id="37" idx="0"/>
          </p:cNvCxnSpPr>
          <p:nvPr/>
        </p:nvCxnSpPr>
        <p:spPr>
          <a:xfrm flipV="1">
            <a:off x="556576" y="1365767"/>
            <a:ext cx="3257005" cy="1901509"/>
          </a:xfrm>
          <a:prstGeom prst="line">
            <a:avLst/>
          </a:prstGeom>
          <a:ln w="3810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4681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/>
          <p:nvPr/>
        </p:nvPicPr>
        <p:blipFill>
          <a:blip r:embed="rId3"/>
          <a:stretch>
            <a:fillRect/>
          </a:stretch>
        </p:blipFill>
        <p:spPr>
          <a:xfrm>
            <a:off x="2606801" y="1372235"/>
            <a:ext cx="8229600" cy="5486400"/>
          </a:xfrm>
          <a:prstGeom prst="rect">
            <a:avLst/>
          </a:prstGeom>
        </p:spPr>
      </p:pic>
      <p:sp>
        <p:nvSpPr>
          <p:cNvPr id="25" name="Flowchart: Terminator 24"/>
          <p:cNvSpPr/>
          <p:nvPr/>
        </p:nvSpPr>
        <p:spPr>
          <a:xfrm>
            <a:off x="9982200" y="3711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5" descr="Tập tin:Logo Trường Đại học FPT.svg – Wikipedia tiếng Việ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7" y="107827"/>
            <a:ext cx="1715747" cy="66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49" y="6201694"/>
            <a:ext cx="671477" cy="6523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83" y="5442393"/>
            <a:ext cx="1042035" cy="1012384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10755775" y="-700737"/>
            <a:ext cx="2286000" cy="2286000"/>
          </a:xfrm>
          <a:prstGeom prst="ellipse">
            <a:avLst/>
          </a:prstGeom>
          <a:solidFill>
            <a:srgbClr val="EC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Terminator 18"/>
          <p:cNvSpPr/>
          <p:nvPr/>
        </p:nvSpPr>
        <p:spPr>
          <a:xfrm>
            <a:off x="8507392" y="369005"/>
            <a:ext cx="3044142" cy="659757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Software Testing</a:t>
            </a:r>
          </a:p>
        </p:txBody>
      </p:sp>
      <p:sp>
        <p:nvSpPr>
          <p:cNvPr id="24" name="Flowchart: Terminator 23"/>
          <p:cNvSpPr/>
          <p:nvPr/>
        </p:nvSpPr>
        <p:spPr>
          <a:xfrm>
            <a:off x="10445188" y="889398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107327" y="1128063"/>
            <a:ext cx="2447030" cy="457200"/>
          </a:xfrm>
          <a:prstGeom prst="roundRect">
            <a:avLst>
              <a:gd name="adj" fmla="val 50000"/>
            </a:avLst>
          </a:prstGeom>
          <a:solidFill>
            <a:srgbClr val="1F3C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Test Model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DFC8B2E-675C-C921-241F-3E833F8B326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52030" l="72871" r="100000">
                        <a14:foregroundMark x1="98896" y1="12437" x2="99842" y2="22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139" b="79221"/>
          <a:stretch/>
        </p:blipFill>
        <p:spPr>
          <a:xfrm>
            <a:off x="12801535" y="6878742"/>
            <a:ext cx="1833251" cy="8813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6830A8F-0800-994B-1E7F-710BAB51EA8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52030" l="72871" r="100000">
                        <a14:foregroundMark x1="98896" y1="12437" x2="99842" y2="22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139" t="20025" b="47983"/>
          <a:stretch/>
        </p:blipFill>
        <p:spPr>
          <a:xfrm>
            <a:off x="12801534" y="7719724"/>
            <a:ext cx="1833251" cy="13569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ECA75CA-486D-A316-86B5-3C4042307A2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0" r="74733" b="52027"/>
          <a:stretch/>
        </p:blipFill>
        <p:spPr>
          <a:xfrm rot="17134815">
            <a:off x="-2384113" y="5763866"/>
            <a:ext cx="1168400" cy="180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562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0" r="74733" b="52027"/>
          <a:stretch/>
        </p:blipFill>
        <p:spPr>
          <a:xfrm rot="17134815">
            <a:off x="460688" y="4051181"/>
            <a:ext cx="1168400" cy="1800353"/>
          </a:xfrm>
          <a:prstGeom prst="rect">
            <a:avLst/>
          </a:prstGeom>
        </p:spPr>
      </p:pic>
      <p:sp>
        <p:nvSpPr>
          <p:cNvPr id="25" name="Flowchart: Terminator 24"/>
          <p:cNvSpPr/>
          <p:nvPr/>
        </p:nvSpPr>
        <p:spPr>
          <a:xfrm>
            <a:off x="9982200" y="3711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5" descr="Tập tin:Logo Trường Đại học FPT.svg – Wikipedia tiếng Việ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7" y="107827"/>
            <a:ext cx="1715747" cy="66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49" y="6201694"/>
            <a:ext cx="671477" cy="6523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83" y="5442393"/>
            <a:ext cx="1042035" cy="1012384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10755775" y="-700737"/>
            <a:ext cx="2286000" cy="2286000"/>
          </a:xfrm>
          <a:prstGeom prst="ellipse">
            <a:avLst/>
          </a:prstGeom>
          <a:solidFill>
            <a:srgbClr val="EC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Terminator 18"/>
          <p:cNvSpPr/>
          <p:nvPr/>
        </p:nvSpPr>
        <p:spPr>
          <a:xfrm>
            <a:off x="8507392" y="369005"/>
            <a:ext cx="3044142" cy="659757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Software Testing</a:t>
            </a:r>
          </a:p>
        </p:txBody>
      </p:sp>
      <p:sp>
        <p:nvSpPr>
          <p:cNvPr id="24" name="Flowchart: Terminator 23"/>
          <p:cNvSpPr/>
          <p:nvPr/>
        </p:nvSpPr>
        <p:spPr>
          <a:xfrm>
            <a:off x="10445188" y="889398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107327" y="1128063"/>
            <a:ext cx="2447030" cy="457200"/>
          </a:xfrm>
          <a:prstGeom prst="roundRect">
            <a:avLst>
              <a:gd name="adj" fmla="val 50000"/>
            </a:avLst>
          </a:prstGeom>
          <a:solidFill>
            <a:srgbClr val="3E4E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Test Stage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52030" l="72871" r="100000">
                        <a14:foregroundMark x1="98896" y1="12437" x2="99842" y2="22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139" b="79221"/>
          <a:stretch/>
        </p:blipFill>
        <p:spPr>
          <a:xfrm>
            <a:off x="9376162" y="3888798"/>
            <a:ext cx="1833251" cy="881322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388673" y="1995377"/>
            <a:ext cx="9414655" cy="3549030"/>
            <a:chOff x="1388673" y="1995377"/>
            <a:chExt cx="9414655" cy="3549030"/>
          </a:xfrm>
        </p:grpSpPr>
        <p:grpSp>
          <p:nvGrpSpPr>
            <p:cNvPr id="13" name="Group 12"/>
            <p:cNvGrpSpPr/>
            <p:nvPr/>
          </p:nvGrpSpPr>
          <p:grpSpPr>
            <a:xfrm>
              <a:off x="1388673" y="1995377"/>
              <a:ext cx="9414655" cy="3549030"/>
              <a:chOff x="1388673" y="1797257"/>
              <a:chExt cx="9414655" cy="3549030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1388673" y="1797257"/>
                <a:ext cx="9414655" cy="3547967"/>
              </a:xfrm>
              <a:prstGeom prst="roundRect">
                <a:avLst>
                  <a:gd name="adj" fmla="val 5499"/>
                </a:avLst>
              </a:prstGeom>
              <a:solidFill>
                <a:schemeClr val="bg1"/>
              </a:solidFill>
              <a:ln w="19050">
                <a:solidFill>
                  <a:srgbClr val="3E4E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5" name="Straight Connector 14"/>
              <p:cNvCxnSpPr/>
              <p:nvPr/>
            </p:nvCxnSpPr>
            <p:spPr>
              <a:xfrm>
                <a:off x="4104640" y="1797257"/>
                <a:ext cx="10160" cy="3547967"/>
              </a:xfrm>
              <a:prstGeom prst="line">
                <a:avLst/>
              </a:prstGeom>
              <a:ln w="19050">
                <a:solidFill>
                  <a:srgbClr val="3E4E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6330762" y="2282772"/>
                <a:ext cx="15241" cy="3063515"/>
              </a:xfrm>
              <a:prstGeom prst="line">
                <a:avLst/>
              </a:prstGeom>
              <a:ln w="19050">
                <a:solidFill>
                  <a:srgbClr val="3E4E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8556883" y="2282772"/>
                <a:ext cx="20323" cy="3062452"/>
              </a:xfrm>
              <a:prstGeom prst="line">
                <a:avLst/>
              </a:prstGeom>
              <a:ln w="19050">
                <a:solidFill>
                  <a:srgbClr val="3E4E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flipV="1">
                <a:off x="1388673" y="2746906"/>
                <a:ext cx="9414655" cy="6585"/>
              </a:xfrm>
              <a:prstGeom prst="line">
                <a:avLst/>
              </a:prstGeom>
              <a:ln w="19050">
                <a:solidFill>
                  <a:srgbClr val="3E4E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>
                <a:off x="1388673" y="2098106"/>
                <a:ext cx="27159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Type of Tests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441586" y="2331061"/>
                <a:ext cx="15443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Unit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6674203" y="2323993"/>
                <a:ext cx="15443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Integration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8556884" y="2323687"/>
                <a:ext cx="22464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System</a:t>
                </a:r>
              </a:p>
            </p:txBody>
          </p:sp>
        </p:grpSp>
        <p:cxnSp>
          <p:nvCxnSpPr>
            <p:cNvPr id="39" name="Straight Connector 38"/>
            <p:cNvCxnSpPr>
              <a:endCxn id="21" idx="3"/>
            </p:cNvCxnSpPr>
            <p:nvPr/>
          </p:nvCxnSpPr>
          <p:spPr>
            <a:xfrm flipH="1">
              <a:off x="4104640" y="2480892"/>
              <a:ext cx="6693608" cy="0"/>
            </a:xfrm>
            <a:prstGeom prst="line">
              <a:avLst/>
            </a:prstGeom>
            <a:ln w="19050">
              <a:solidFill>
                <a:srgbClr val="3E4E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/>
          <p:cNvSpPr txBox="1"/>
          <p:nvPr/>
        </p:nvSpPr>
        <p:spPr>
          <a:xfrm>
            <a:off x="6674203" y="2042425"/>
            <a:ext cx="154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Test Level</a:t>
            </a:r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1388672" y="3813776"/>
            <a:ext cx="9414655" cy="6585"/>
          </a:xfrm>
          <a:prstGeom prst="line">
            <a:avLst/>
          </a:prstGeom>
          <a:ln w="19050">
            <a:solidFill>
              <a:srgbClr val="3E4E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388672" y="4685031"/>
            <a:ext cx="9414655" cy="6585"/>
          </a:xfrm>
          <a:prstGeom prst="line">
            <a:avLst/>
          </a:prstGeom>
          <a:ln w="19050">
            <a:solidFill>
              <a:srgbClr val="3E4E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388673" y="3210626"/>
            <a:ext cx="271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Unit Testing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398833" y="4094546"/>
            <a:ext cx="271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Function Testing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398833" y="4937826"/>
            <a:ext cx="271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API Testing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453160" y="3199280"/>
            <a:ext cx="154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X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708680" y="3199280"/>
            <a:ext cx="154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X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933720" y="3199280"/>
            <a:ext cx="154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X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708680" y="4073040"/>
            <a:ext cx="154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X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954040" y="4073040"/>
            <a:ext cx="154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X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473480" y="4073040"/>
            <a:ext cx="154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X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473480" y="4987440"/>
            <a:ext cx="154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X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52030" l="72871" r="100000">
                        <a14:foregroundMark x1="98896" y1="12437" x2="99842" y2="22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139" t="20025" b="47983"/>
          <a:stretch/>
        </p:blipFill>
        <p:spPr>
          <a:xfrm>
            <a:off x="9376161" y="4729780"/>
            <a:ext cx="1833251" cy="135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9098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99" t="49744" r="73878" b="20757"/>
          <a:stretch/>
        </p:blipFill>
        <p:spPr>
          <a:xfrm>
            <a:off x="-25625" y="703872"/>
            <a:ext cx="1444238" cy="9250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99" t="49744" r="73878" b="20757"/>
          <a:stretch/>
        </p:blipFill>
        <p:spPr>
          <a:xfrm>
            <a:off x="1243071" y="612766"/>
            <a:ext cx="1444238" cy="925000"/>
          </a:xfrm>
          <a:prstGeom prst="rect">
            <a:avLst/>
          </a:prstGeom>
        </p:spPr>
      </p:pic>
      <p:sp>
        <p:nvSpPr>
          <p:cNvPr id="25" name="Flowchart: Terminator 24"/>
          <p:cNvSpPr/>
          <p:nvPr/>
        </p:nvSpPr>
        <p:spPr>
          <a:xfrm>
            <a:off x="9982200" y="3711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46</a:t>
            </a:fld>
            <a:endParaRPr lang="en-US" dirty="0"/>
          </a:p>
        </p:txBody>
      </p:sp>
      <p:pic>
        <p:nvPicPr>
          <p:cNvPr id="5" name="Picture 5" descr="Tập tin:Logo Trường Đại học FPT.svg – Wikipedia tiếng Việ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7" y="107827"/>
            <a:ext cx="1715747" cy="66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49" y="6201694"/>
            <a:ext cx="671477" cy="6523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83" y="5442393"/>
            <a:ext cx="1042035" cy="1012384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10755775" y="-700737"/>
            <a:ext cx="2286000" cy="2286000"/>
          </a:xfrm>
          <a:prstGeom prst="ellipse">
            <a:avLst/>
          </a:prstGeom>
          <a:solidFill>
            <a:srgbClr val="EC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Terminator 18"/>
          <p:cNvSpPr/>
          <p:nvPr/>
        </p:nvSpPr>
        <p:spPr>
          <a:xfrm>
            <a:off x="8507392" y="369005"/>
            <a:ext cx="3044142" cy="659757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Software Testing</a:t>
            </a:r>
          </a:p>
        </p:txBody>
      </p:sp>
      <p:sp>
        <p:nvSpPr>
          <p:cNvPr id="24" name="Flowchart: Terminator 23"/>
          <p:cNvSpPr/>
          <p:nvPr/>
        </p:nvSpPr>
        <p:spPr>
          <a:xfrm>
            <a:off x="10445188" y="889398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107327" y="1128063"/>
            <a:ext cx="2447030" cy="457200"/>
          </a:xfrm>
          <a:prstGeom prst="roundRect">
            <a:avLst>
              <a:gd name="adj" fmla="val 50000"/>
            </a:avLst>
          </a:prstGeom>
          <a:solidFill>
            <a:srgbClr val="4855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Test Milestone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388673" y="1995377"/>
            <a:ext cx="9414655" cy="3547967"/>
          </a:xfrm>
          <a:prstGeom prst="roundRect">
            <a:avLst>
              <a:gd name="adj" fmla="val 5499"/>
            </a:avLst>
          </a:prstGeom>
          <a:solidFill>
            <a:schemeClr val="bg1"/>
          </a:solidFill>
          <a:ln w="19050">
            <a:solidFill>
              <a:srgbClr val="3E4E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6330761" y="1995377"/>
            <a:ext cx="15242" cy="3549030"/>
          </a:xfrm>
          <a:prstGeom prst="line">
            <a:avLst/>
          </a:prstGeom>
          <a:ln w="19050">
            <a:solidFill>
              <a:srgbClr val="3E4E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556883" y="1994314"/>
            <a:ext cx="20323" cy="3549030"/>
          </a:xfrm>
          <a:prstGeom prst="line">
            <a:avLst/>
          </a:prstGeom>
          <a:ln w="19050">
            <a:solidFill>
              <a:srgbClr val="3E4E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388673" y="2416706"/>
            <a:ext cx="9414655" cy="6585"/>
          </a:xfrm>
          <a:prstGeom prst="line">
            <a:avLst/>
          </a:prstGeom>
          <a:ln w="19050">
            <a:solidFill>
              <a:srgbClr val="3E4E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88673" y="2042226"/>
            <a:ext cx="4942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Milestone Task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556884" y="2003647"/>
            <a:ext cx="2246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End Date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74203" y="2042425"/>
            <a:ext cx="154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Start Date</a:t>
            </a:r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1388672" y="3982668"/>
            <a:ext cx="9414655" cy="6585"/>
          </a:xfrm>
          <a:prstGeom prst="line">
            <a:avLst/>
          </a:prstGeom>
          <a:ln w="19050">
            <a:solidFill>
              <a:srgbClr val="3E4E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388672" y="4765649"/>
            <a:ext cx="9414655" cy="6585"/>
          </a:xfrm>
          <a:prstGeom prst="line">
            <a:avLst/>
          </a:prstGeom>
          <a:ln w="19050">
            <a:solidFill>
              <a:srgbClr val="3E4E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541073" y="3403666"/>
            <a:ext cx="2563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Unit Test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541073" y="4196146"/>
            <a:ext cx="2573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Integration Test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541073" y="4988626"/>
            <a:ext cx="2573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System Test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708680" y="3372000"/>
            <a:ext cx="154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12/10/24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933720" y="3392320"/>
            <a:ext cx="154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22/10/24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708680" y="4184800"/>
            <a:ext cx="154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22/10/24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954040" y="4194960"/>
            <a:ext cx="154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01/11/24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1398833" y="3199687"/>
            <a:ext cx="9414655" cy="6585"/>
          </a:xfrm>
          <a:prstGeom prst="line">
            <a:avLst/>
          </a:prstGeom>
          <a:ln w="19050">
            <a:solidFill>
              <a:srgbClr val="3E4E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541073" y="2611186"/>
            <a:ext cx="271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Test Plan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698520" y="4967120"/>
            <a:ext cx="154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01/11/24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954040" y="4967120"/>
            <a:ext cx="154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15/11/24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668040" y="2599840"/>
            <a:ext cx="154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16/09/24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913400" y="2599840"/>
            <a:ext cx="154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23/09/24</a:t>
            </a:r>
          </a:p>
        </p:txBody>
      </p:sp>
    </p:spTree>
    <p:extLst>
      <p:ext uri="{BB962C8B-B14F-4D97-AF65-F5344CB8AC3E}">
        <p14:creationId xmlns:p14="http://schemas.microsoft.com/office/powerpoint/2010/main" val="416990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613"/>
          <a:stretch/>
        </p:blipFill>
        <p:spPr>
          <a:xfrm>
            <a:off x="3901440" y="181461"/>
            <a:ext cx="4666642" cy="66779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Flowchart: Terminator 24"/>
          <p:cNvSpPr/>
          <p:nvPr/>
        </p:nvSpPr>
        <p:spPr>
          <a:xfrm>
            <a:off x="9982200" y="3711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47</a:t>
            </a:fld>
            <a:endParaRPr lang="en-US" dirty="0"/>
          </a:p>
        </p:txBody>
      </p:sp>
      <p:pic>
        <p:nvPicPr>
          <p:cNvPr id="5" name="Picture 5" descr="Tập tin:Logo Trường Đại học FPT.svg – Wikipedia tiếng Việ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7" y="107827"/>
            <a:ext cx="1715747" cy="66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49" y="6201694"/>
            <a:ext cx="671477" cy="6523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83" y="5442393"/>
            <a:ext cx="1042035" cy="1012384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10755775" y="-700737"/>
            <a:ext cx="2286000" cy="2286000"/>
          </a:xfrm>
          <a:prstGeom prst="ellipse">
            <a:avLst/>
          </a:prstGeom>
          <a:solidFill>
            <a:srgbClr val="EC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Terminator 18"/>
          <p:cNvSpPr/>
          <p:nvPr/>
        </p:nvSpPr>
        <p:spPr>
          <a:xfrm>
            <a:off x="8507392" y="369005"/>
            <a:ext cx="3044142" cy="659757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Software Testing</a:t>
            </a:r>
          </a:p>
        </p:txBody>
      </p:sp>
      <p:sp>
        <p:nvSpPr>
          <p:cNvPr id="24" name="Flowchart: Terminator 23"/>
          <p:cNvSpPr/>
          <p:nvPr/>
        </p:nvSpPr>
        <p:spPr>
          <a:xfrm>
            <a:off x="10445188" y="889398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243459" y="1562993"/>
            <a:ext cx="2174765" cy="384735"/>
          </a:xfrm>
          <a:prstGeom prst="roundRect">
            <a:avLst>
              <a:gd name="adj" fmla="val 50000"/>
            </a:avLst>
          </a:prstGeom>
          <a:solidFill>
            <a:srgbClr val="6767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Unit Test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107327" y="1128063"/>
            <a:ext cx="2447030" cy="457200"/>
          </a:xfrm>
          <a:prstGeom prst="roundRect">
            <a:avLst>
              <a:gd name="adj" fmla="val 50000"/>
            </a:avLst>
          </a:prstGeom>
          <a:solidFill>
            <a:srgbClr val="5D6167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Test Cases</a:t>
            </a:r>
          </a:p>
        </p:txBody>
      </p:sp>
    </p:spTree>
    <p:extLst>
      <p:ext uri="{BB962C8B-B14F-4D97-AF65-F5344CB8AC3E}">
        <p14:creationId xmlns:p14="http://schemas.microsoft.com/office/powerpoint/2010/main" val="1857833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560" y="1443023"/>
            <a:ext cx="9591040" cy="52634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Flowchart: Terminator 24"/>
          <p:cNvSpPr/>
          <p:nvPr/>
        </p:nvSpPr>
        <p:spPr>
          <a:xfrm>
            <a:off x="9982200" y="3711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48</a:t>
            </a:fld>
            <a:endParaRPr lang="en-US" dirty="0"/>
          </a:p>
        </p:txBody>
      </p:sp>
      <p:pic>
        <p:nvPicPr>
          <p:cNvPr id="5" name="Picture 5" descr="Tập tin:Logo Trường Đại học FPT.svg – Wikipedia tiếng Việ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7" y="107827"/>
            <a:ext cx="1715747" cy="66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49" y="6201694"/>
            <a:ext cx="671477" cy="6523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83" y="5442393"/>
            <a:ext cx="1042035" cy="1012384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10755775" y="-700737"/>
            <a:ext cx="2286000" cy="2286000"/>
          </a:xfrm>
          <a:prstGeom prst="ellipse">
            <a:avLst/>
          </a:prstGeom>
          <a:solidFill>
            <a:srgbClr val="EC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Terminator 18"/>
          <p:cNvSpPr/>
          <p:nvPr/>
        </p:nvSpPr>
        <p:spPr>
          <a:xfrm>
            <a:off x="8507392" y="369005"/>
            <a:ext cx="3044142" cy="659757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Software Testing</a:t>
            </a:r>
          </a:p>
        </p:txBody>
      </p:sp>
      <p:sp>
        <p:nvSpPr>
          <p:cNvPr id="24" name="Flowchart: Terminator 23"/>
          <p:cNvSpPr/>
          <p:nvPr/>
        </p:nvSpPr>
        <p:spPr>
          <a:xfrm>
            <a:off x="10445188" y="889398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243459" y="1562993"/>
            <a:ext cx="2174765" cy="384735"/>
          </a:xfrm>
          <a:prstGeom prst="roundRect">
            <a:avLst>
              <a:gd name="adj" fmla="val 50000"/>
            </a:avLst>
          </a:prstGeom>
          <a:solidFill>
            <a:srgbClr val="6767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Integration Test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107327" y="1128063"/>
            <a:ext cx="2447030" cy="457200"/>
          </a:xfrm>
          <a:prstGeom prst="roundRect">
            <a:avLst>
              <a:gd name="adj" fmla="val 50000"/>
            </a:avLst>
          </a:prstGeom>
          <a:solidFill>
            <a:srgbClr val="5D6167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Test Cases</a:t>
            </a:r>
          </a:p>
        </p:txBody>
      </p:sp>
    </p:spTree>
    <p:extLst>
      <p:ext uri="{BB962C8B-B14F-4D97-AF65-F5344CB8AC3E}">
        <p14:creationId xmlns:p14="http://schemas.microsoft.com/office/powerpoint/2010/main" val="28914564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297" y="1336326"/>
            <a:ext cx="9162703" cy="14513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Flowchart: Terminator 24"/>
          <p:cNvSpPr/>
          <p:nvPr/>
        </p:nvSpPr>
        <p:spPr>
          <a:xfrm>
            <a:off x="9982200" y="3711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49</a:t>
            </a:fld>
            <a:endParaRPr lang="en-US" dirty="0"/>
          </a:p>
        </p:txBody>
      </p:sp>
      <p:pic>
        <p:nvPicPr>
          <p:cNvPr id="5" name="Picture 5" descr="Tập tin:Logo Trường Đại học FPT.svg – Wikipedia tiếng Việ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7" y="107827"/>
            <a:ext cx="1715747" cy="66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49" y="6201694"/>
            <a:ext cx="671477" cy="6523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83" y="5442393"/>
            <a:ext cx="1042035" cy="1012384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10755775" y="-700737"/>
            <a:ext cx="2286000" cy="2286000"/>
          </a:xfrm>
          <a:prstGeom prst="ellipse">
            <a:avLst/>
          </a:prstGeom>
          <a:solidFill>
            <a:srgbClr val="EC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Terminator 18"/>
          <p:cNvSpPr/>
          <p:nvPr/>
        </p:nvSpPr>
        <p:spPr>
          <a:xfrm>
            <a:off x="8507392" y="369005"/>
            <a:ext cx="3044142" cy="659757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Software Testing</a:t>
            </a:r>
          </a:p>
        </p:txBody>
      </p:sp>
      <p:sp>
        <p:nvSpPr>
          <p:cNvPr id="24" name="Flowchart: Terminator 23"/>
          <p:cNvSpPr/>
          <p:nvPr/>
        </p:nvSpPr>
        <p:spPr>
          <a:xfrm>
            <a:off x="10445188" y="889398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243459" y="1562993"/>
            <a:ext cx="2174765" cy="384735"/>
          </a:xfrm>
          <a:prstGeom prst="roundRect">
            <a:avLst>
              <a:gd name="adj" fmla="val 50000"/>
            </a:avLst>
          </a:prstGeom>
          <a:solidFill>
            <a:srgbClr val="6767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Integration Test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107327" y="1128063"/>
            <a:ext cx="2447030" cy="457200"/>
          </a:xfrm>
          <a:prstGeom prst="roundRect">
            <a:avLst>
              <a:gd name="adj" fmla="val 50000"/>
            </a:avLst>
          </a:prstGeom>
          <a:solidFill>
            <a:srgbClr val="5D6167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Test Cases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9297" y="2789602"/>
            <a:ext cx="9162703" cy="40925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97690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5" t="67020" r="66088" b="8860"/>
          <a:stretch/>
        </p:blipFill>
        <p:spPr>
          <a:xfrm rot="259249">
            <a:off x="3542034" y="-101492"/>
            <a:ext cx="1236068" cy="114644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33" t="40082" r="9305" b="38290"/>
          <a:stretch/>
        </p:blipFill>
        <p:spPr>
          <a:xfrm rot="4629147">
            <a:off x="8335455" y="2475921"/>
            <a:ext cx="848946" cy="1027986"/>
          </a:xfrm>
          <a:prstGeom prst="rect">
            <a:avLst/>
          </a:prstGeom>
        </p:spPr>
      </p:pic>
      <p:sp>
        <p:nvSpPr>
          <p:cNvPr id="25" name="Flowchart: Terminator 24"/>
          <p:cNvSpPr/>
          <p:nvPr/>
        </p:nvSpPr>
        <p:spPr>
          <a:xfrm>
            <a:off x="9982200" y="3711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5" descr="Tập tin:Logo Trường Đại học FPT.svg – Wikipedia tiếng Việ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7" y="107827"/>
            <a:ext cx="1715747" cy="66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49" y="6201694"/>
            <a:ext cx="671477" cy="6523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83" y="5442393"/>
            <a:ext cx="1042035" cy="1012384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10755775" y="-700737"/>
            <a:ext cx="2286000" cy="2286000"/>
          </a:xfrm>
          <a:prstGeom prst="ellipse">
            <a:avLst/>
          </a:prstGeom>
          <a:solidFill>
            <a:srgbClr val="EC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Terminator 18"/>
          <p:cNvSpPr/>
          <p:nvPr/>
        </p:nvSpPr>
        <p:spPr>
          <a:xfrm>
            <a:off x="8507392" y="369005"/>
            <a:ext cx="3044142" cy="659757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lgerian" panose="04020705040A02060702" pitchFamily="82" charset="0"/>
              </a:rPr>
              <a:t>AGENDA</a:t>
            </a:r>
          </a:p>
        </p:txBody>
      </p:sp>
      <p:sp>
        <p:nvSpPr>
          <p:cNvPr id="24" name="Flowchart: Terminator 23"/>
          <p:cNvSpPr/>
          <p:nvPr/>
        </p:nvSpPr>
        <p:spPr>
          <a:xfrm>
            <a:off x="10445188" y="889398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3454121" y="5306766"/>
            <a:ext cx="5073443" cy="758924"/>
          </a:xfrm>
          <a:prstGeom prst="roundRect">
            <a:avLst/>
          </a:prstGeom>
          <a:solidFill>
            <a:srgbClr val="7C736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Demo</a:t>
            </a:r>
          </a:p>
        </p:txBody>
      </p:sp>
      <p:sp>
        <p:nvSpPr>
          <p:cNvPr id="35" name="Rounded Rectangle 34"/>
          <p:cNvSpPr/>
          <p:nvPr/>
        </p:nvSpPr>
        <p:spPr>
          <a:xfrm flipH="1">
            <a:off x="3454123" y="4553247"/>
            <a:ext cx="5073439" cy="758924"/>
          </a:xfrm>
          <a:prstGeom prst="roundRect">
            <a:avLst/>
          </a:prstGeom>
          <a:solidFill>
            <a:srgbClr val="67676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Project Result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454121" y="3801269"/>
            <a:ext cx="5073443" cy="758924"/>
          </a:xfrm>
          <a:prstGeom prst="roundRect">
            <a:avLst/>
          </a:prstGeom>
          <a:solidFill>
            <a:srgbClr val="5D616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Testing</a:t>
            </a:r>
          </a:p>
        </p:txBody>
      </p:sp>
      <p:sp>
        <p:nvSpPr>
          <p:cNvPr id="29" name="Rounded Rectangle 28"/>
          <p:cNvSpPr/>
          <p:nvPr/>
        </p:nvSpPr>
        <p:spPr>
          <a:xfrm flipH="1">
            <a:off x="3454122" y="3045479"/>
            <a:ext cx="5073441" cy="758924"/>
          </a:xfrm>
          <a:prstGeom prst="roundRect">
            <a:avLst/>
          </a:prstGeom>
          <a:solidFill>
            <a:srgbClr val="48556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Software Design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454123" y="2286349"/>
            <a:ext cx="5073441" cy="758924"/>
          </a:xfrm>
          <a:prstGeom prst="roundRect">
            <a:avLst/>
          </a:prstGeom>
          <a:solidFill>
            <a:srgbClr val="3E4E6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Software Requirement Specification</a:t>
            </a:r>
          </a:p>
        </p:txBody>
      </p:sp>
      <p:sp>
        <p:nvSpPr>
          <p:cNvPr id="21" name="Rounded Rectangle 20"/>
          <p:cNvSpPr/>
          <p:nvPr/>
        </p:nvSpPr>
        <p:spPr>
          <a:xfrm flipH="1">
            <a:off x="3454123" y="1535923"/>
            <a:ext cx="5051320" cy="758924"/>
          </a:xfrm>
          <a:prstGeom prst="roundRect">
            <a:avLst/>
          </a:prstGeom>
          <a:solidFill>
            <a:srgbClr val="29426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Project Management</a:t>
            </a: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61" r="3036" b="69584"/>
          <a:stretch/>
        </p:blipFill>
        <p:spPr>
          <a:xfrm rot="18497651">
            <a:off x="7800605" y="5218841"/>
            <a:ext cx="1183554" cy="1445667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3454123" y="778580"/>
            <a:ext cx="5073441" cy="758924"/>
          </a:xfrm>
          <a:prstGeom prst="roundRect">
            <a:avLst/>
          </a:prstGeom>
          <a:solidFill>
            <a:srgbClr val="1F3C6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Project Overview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69" r="37127" b="69584"/>
          <a:stretch/>
        </p:blipFill>
        <p:spPr>
          <a:xfrm rot="18497651">
            <a:off x="2602416" y="4498556"/>
            <a:ext cx="1036320" cy="1445667"/>
          </a:xfrm>
          <a:prstGeom prst="rect">
            <a:avLst/>
          </a:prstGeom>
        </p:spPr>
      </p:pic>
      <p:sp>
        <p:nvSpPr>
          <p:cNvPr id="39" name="Oval 38"/>
          <p:cNvSpPr/>
          <p:nvPr/>
        </p:nvSpPr>
        <p:spPr>
          <a:xfrm>
            <a:off x="3188652" y="5243452"/>
            <a:ext cx="914400" cy="914400"/>
          </a:xfrm>
          <a:prstGeom prst="ellipse">
            <a:avLst/>
          </a:prstGeom>
          <a:solidFill>
            <a:srgbClr val="7C7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7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6" r="66510" b="69584"/>
          <a:stretch/>
        </p:blipFill>
        <p:spPr>
          <a:xfrm rot="181457">
            <a:off x="8272033" y="3349107"/>
            <a:ext cx="1115673" cy="1445667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 flipH="1">
            <a:off x="8088948" y="4474815"/>
            <a:ext cx="914400" cy="914400"/>
          </a:xfrm>
          <a:prstGeom prst="ellipse">
            <a:avLst/>
          </a:prstGeom>
          <a:solidFill>
            <a:srgbClr val="676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6</a:t>
            </a:r>
          </a:p>
        </p:txBody>
      </p:sp>
      <p:sp>
        <p:nvSpPr>
          <p:cNvPr id="33" name="Oval 32"/>
          <p:cNvSpPr/>
          <p:nvPr/>
        </p:nvSpPr>
        <p:spPr>
          <a:xfrm>
            <a:off x="3188652" y="3735678"/>
            <a:ext cx="914400" cy="914400"/>
          </a:xfrm>
          <a:prstGeom prst="ellipse">
            <a:avLst/>
          </a:prstGeom>
          <a:solidFill>
            <a:srgbClr val="5D6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5</a:t>
            </a:r>
          </a:p>
        </p:txBody>
      </p:sp>
      <p:sp>
        <p:nvSpPr>
          <p:cNvPr id="30" name="Oval 29"/>
          <p:cNvSpPr/>
          <p:nvPr/>
        </p:nvSpPr>
        <p:spPr>
          <a:xfrm flipH="1">
            <a:off x="8088947" y="2967047"/>
            <a:ext cx="914400" cy="914400"/>
          </a:xfrm>
          <a:prstGeom prst="ellipse">
            <a:avLst/>
          </a:prstGeom>
          <a:solidFill>
            <a:srgbClr val="485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4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33" t="67020" r="9305" b="8860"/>
          <a:stretch/>
        </p:blipFill>
        <p:spPr>
          <a:xfrm rot="17151194">
            <a:off x="2726444" y="1677970"/>
            <a:ext cx="848946" cy="1146448"/>
          </a:xfrm>
          <a:prstGeom prst="rect">
            <a:avLst/>
          </a:prstGeom>
        </p:spPr>
      </p:pic>
      <p:sp>
        <p:nvSpPr>
          <p:cNvPr id="27" name="Oval 26"/>
          <p:cNvSpPr/>
          <p:nvPr/>
        </p:nvSpPr>
        <p:spPr>
          <a:xfrm>
            <a:off x="3188652" y="2207917"/>
            <a:ext cx="914400" cy="914400"/>
          </a:xfrm>
          <a:prstGeom prst="ellipse">
            <a:avLst/>
          </a:prstGeom>
          <a:solidFill>
            <a:srgbClr val="3E4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3</a:t>
            </a:r>
          </a:p>
        </p:txBody>
      </p:sp>
      <p:sp>
        <p:nvSpPr>
          <p:cNvPr id="22" name="Oval 21"/>
          <p:cNvSpPr/>
          <p:nvPr/>
        </p:nvSpPr>
        <p:spPr>
          <a:xfrm flipH="1">
            <a:off x="8088948" y="1457491"/>
            <a:ext cx="914400" cy="914400"/>
          </a:xfrm>
          <a:prstGeom prst="ellipse">
            <a:avLst/>
          </a:prstGeom>
          <a:solidFill>
            <a:srgbClr val="2942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2</a:t>
            </a:r>
          </a:p>
        </p:txBody>
      </p:sp>
      <p:sp>
        <p:nvSpPr>
          <p:cNvPr id="11" name="Oval 10"/>
          <p:cNvSpPr/>
          <p:nvPr/>
        </p:nvSpPr>
        <p:spPr>
          <a:xfrm>
            <a:off x="3188652" y="700148"/>
            <a:ext cx="914400" cy="914400"/>
          </a:xfrm>
          <a:prstGeom prst="ellipse">
            <a:avLst/>
          </a:prstGeom>
          <a:solidFill>
            <a:srgbClr val="1F3C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lgerian" panose="04020705040A02060702" pitchFamily="82" charset="0"/>
              </a:rPr>
              <a:t>1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48" t="73935" r="37492" b="13528"/>
          <a:stretch/>
        </p:blipFill>
        <p:spPr>
          <a:xfrm rot="4629147">
            <a:off x="8108322" y="1027538"/>
            <a:ext cx="1072245" cy="59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5797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8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1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5" grpId="0" animBg="1"/>
      <p:bldP spid="32" grpId="0" animBg="1"/>
      <p:bldP spid="29" grpId="0" animBg="1"/>
      <p:bldP spid="26" grpId="0" animBg="1"/>
      <p:bldP spid="21" grpId="0" animBg="1"/>
      <p:bldP spid="1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810" y="1585263"/>
            <a:ext cx="9262213" cy="5096957"/>
          </a:xfrm>
          <a:prstGeom prst="rect">
            <a:avLst/>
          </a:prstGeom>
        </p:spPr>
      </p:pic>
      <p:sp>
        <p:nvSpPr>
          <p:cNvPr id="25" name="Flowchart: Terminator 24"/>
          <p:cNvSpPr/>
          <p:nvPr/>
        </p:nvSpPr>
        <p:spPr>
          <a:xfrm>
            <a:off x="9982200" y="3711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50</a:t>
            </a:fld>
            <a:endParaRPr lang="en-US" dirty="0"/>
          </a:p>
        </p:txBody>
      </p:sp>
      <p:pic>
        <p:nvPicPr>
          <p:cNvPr id="5" name="Picture 5" descr="Tập tin:Logo Trường Đại học FPT.svg – Wikipedia tiếng Việ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7" y="107827"/>
            <a:ext cx="1715747" cy="66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49" y="6201694"/>
            <a:ext cx="671477" cy="6523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83" y="5442393"/>
            <a:ext cx="1042035" cy="1012384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10755775" y="-700737"/>
            <a:ext cx="2286000" cy="2286000"/>
          </a:xfrm>
          <a:prstGeom prst="ellipse">
            <a:avLst/>
          </a:prstGeom>
          <a:solidFill>
            <a:srgbClr val="EC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Terminator 18"/>
          <p:cNvSpPr/>
          <p:nvPr/>
        </p:nvSpPr>
        <p:spPr>
          <a:xfrm>
            <a:off x="8507392" y="369005"/>
            <a:ext cx="3044142" cy="659757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Software Testing</a:t>
            </a:r>
          </a:p>
        </p:txBody>
      </p:sp>
      <p:sp>
        <p:nvSpPr>
          <p:cNvPr id="24" name="Flowchart: Terminator 23"/>
          <p:cNvSpPr/>
          <p:nvPr/>
        </p:nvSpPr>
        <p:spPr>
          <a:xfrm>
            <a:off x="10445188" y="889398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243459" y="1562993"/>
            <a:ext cx="2174765" cy="384735"/>
          </a:xfrm>
          <a:prstGeom prst="roundRect">
            <a:avLst>
              <a:gd name="adj" fmla="val 50000"/>
            </a:avLst>
          </a:prstGeom>
          <a:solidFill>
            <a:srgbClr val="6767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Test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107327" y="1128063"/>
            <a:ext cx="2447030" cy="457200"/>
          </a:xfrm>
          <a:prstGeom prst="roundRect">
            <a:avLst>
              <a:gd name="adj" fmla="val 50000"/>
            </a:avLst>
          </a:prstGeom>
          <a:solidFill>
            <a:srgbClr val="5D6167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Test Cases</a:t>
            </a:r>
          </a:p>
        </p:txBody>
      </p:sp>
    </p:spTree>
    <p:extLst>
      <p:ext uri="{BB962C8B-B14F-4D97-AF65-F5344CB8AC3E}">
        <p14:creationId xmlns:p14="http://schemas.microsoft.com/office/powerpoint/2010/main" val="28181236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lowchart: Terminator 24"/>
          <p:cNvSpPr/>
          <p:nvPr/>
        </p:nvSpPr>
        <p:spPr>
          <a:xfrm>
            <a:off x="9982200" y="3711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51</a:t>
            </a:fld>
            <a:endParaRPr lang="en-US" dirty="0"/>
          </a:p>
        </p:txBody>
      </p:sp>
      <p:pic>
        <p:nvPicPr>
          <p:cNvPr id="5" name="Picture 5" descr="Tập tin:Logo Trường Đại học FPT.svg – Wikipedia tiếng Việ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7" y="107827"/>
            <a:ext cx="1715747" cy="66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49" y="6201694"/>
            <a:ext cx="671477" cy="6523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83" y="5442393"/>
            <a:ext cx="1042035" cy="1012384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10755775" y="-700737"/>
            <a:ext cx="2286000" cy="2286000"/>
          </a:xfrm>
          <a:prstGeom prst="ellipse">
            <a:avLst/>
          </a:prstGeom>
          <a:solidFill>
            <a:srgbClr val="EC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Terminator 18"/>
          <p:cNvSpPr/>
          <p:nvPr/>
        </p:nvSpPr>
        <p:spPr>
          <a:xfrm>
            <a:off x="8507392" y="369005"/>
            <a:ext cx="3044142" cy="659757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Software Testing</a:t>
            </a:r>
          </a:p>
        </p:txBody>
      </p:sp>
      <p:sp>
        <p:nvSpPr>
          <p:cNvPr id="24" name="Flowchart: Terminator 23"/>
          <p:cNvSpPr/>
          <p:nvPr/>
        </p:nvSpPr>
        <p:spPr>
          <a:xfrm>
            <a:off x="10445188" y="889398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243459" y="1562993"/>
            <a:ext cx="2174765" cy="384735"/>
          </a:xfrm>
          <a:prstGeom prst="roundRect">
            <a:avLst>
              <a:gd name="adj" fmla="val 50000"/>
            </a:avLst>
          </a:prstGeom>
          <a:solidFill>
            <a:srgbClr val="7F7F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Unit Test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107327" y="1128063"/>
            <a:ext cx="2447030" cy="457200"/>
          </a:xfrm>
          <a:prstGeom prst="roundRect">
            <a:avLst>
              <a:gd name="adj" fmla="val 50000"/>
            </a:avLst>
          </a:prstGeom>
          <a:solidFill>
            <a:srgbClr val="676767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Test Report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3062" y="1125773"/>
            <a:ext cx="7165620" cy="572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94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451" y="1746041"/>
            <a:ext cx="8463775" cy="4975434"/>
          </a:xfrm>
          <a:prstGeom prst="rect">
            <a:avLst/>
          </a:prstGeom>
        </p:spPr>
      </p:pic>
      <p:sp>
        <p:nvSpPr>
          <p:cNvPr id="25" name="Flowchart: Terminator 24"/>
          <p:cNvSpPr/>
          <p:nvPr/>
        </p:nvSpPr>
        <p:spPr>
          <a:xfrm>
            <a:off x="9982200" y="3711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52</a:t>
            </a:fld>
            <a:endParaRPr lang="en-US" dirty="0"/>
          </a:p>
        </p:txBody>
      </p:sp>
      <p:pic>
        <p:nvPicPr>
          <p:cNvPr id="5" name="Picture 5" descr="Tập tin:Logo Trường Đại học FPT.svg – Wikipedia tiếng Việ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7" y="107827"/>
            <a:ext cx="1715747" cy="66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49" y="6201694"/>
            <a:ext cx="671477" cy="6523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83" y="5442393"/>
            <a:ext cx="1042035" cy="1012384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10755775" y="-700737"/>
            <a:ext cx="2286000" cy="2286000"/>
          </a:xfrm>
          <a:prstGeom prst="ellipse">
            <a:avLst/>
          </a:prstGeom>
          <a:solidFill>
            <a:srgbClr val="EC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Terminator 18"/>
          <p:cNvSpPr/>
          <p:nvPr/>
        </p:nvSpPr>
        <p:spPr>
          <a:xfrm>
            <a:off x="8507392" y="369005"/>
            <a:ext cx="3044142" cy="659757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Software Testing</a:t>
            </a:r>
          </a:p>
        </p:txBody>
      </p:sp>
      <p:sp>
        <p:nvSpPr>
          <p:cNvPr id="24" name="Flowchart: Terminator 23"/>
          <p:cNvSpPr/>
          <p:nvPr/>
        </p:nvSpPr>
        <p:spPr>
          <a:xfrm>
            <a:off x="10445188" y="889398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243459" y="1562993"/>
            <a:ext cx="2174765" cy="384735"/>
          </a:xfrm>
          <a:prstGeom prst="roundRect">
            <a:avLst>
              <a:gd name="adj" fmla="val 50000"/>
            </a:avLst>
          </a:prstGeom>
          <a:solidFill>
            <a:srgbClr val="7F7F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Integration Test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107327" y="1128063"/>
            <a:ext cx="2447030" cy="457200"/>
          </a:xfrm>
          <a:prstGeom prst="roundRect">
            <a:avLst>
              <a:gd name="adj" fmla="val 50000"/>
            </a:avLst>
          </a:prstGeom>
          <a:solidFill>
            <a:srgbClr val="676767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Test Report</a:t>
            </a:r>
          </a:p>
        </p:txBody>
      </p:sp>
    </p:spTree>
    <p:extLst>
      <p:ext uri="{BB962C8B-B14F-4D97-AF65-F5344CB8AC3E}">
        <p14:creationId xmlns:p14="http://schemas.microsoft.com/office/powerpoint/2010/main" val="488664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728" y="2098504"/>
            <a:ext cx="10277999" cy="4572000"/>
          </a:xfrm>
          <a:prstGeom prst="rect">
            <a:avLst/>
          </a:prstGeom>
        </p:spPr>
      </p:pic>
      <p:sp>
        <p:nvSpPr>
          <p:cNvPr id="25" name="Flowchart: Terminator 24"/>
          <p:cNvSpPr/>
          <p:nvPr/>
        </p:nvSpPr>
        <p:spPr>
          <a:xfrm>
            <a:off x="9982200" y="3711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53</a:t>
            </a:fld>
            <a:endParaRPr lang="en-US" dirty="0"/>
          </a:p>
        </p:txBody>
      </p:sp>
      <p:pic>
        <p:nvPicPr>
          <p:cNvPr id="5" name="Picture 5" descr="Tập tin:Logo Trường Đại học FPT.svg – Wikipedia tiếng Việ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7" y="107827"/>
            <a:ext cx="1715747" cy="66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49" y="6201694"/>
            <a:ext cx="671477" cy="6523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83" y="5442393"/>
            <a:ext cx="1042035" cy="1012384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10755775" y="-700737"/>
            <a:ext cx="2286000" cy="2286000"/>
          </a:xfrm>
          <a:prstGeom prst="ellipse">
            <a:avLst/>
          </a:prstGeom>
          <a:solidFill>
            <a:srgbClr val="EC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Terminator 18"/>
          <p:cNvSpPr/>
          <p:nvPr/>
        </p:nvSpPr>
        <p:spPr>
          <a:xfrm>
            <a:off x="8507392" y="369005"/>
            <a:ext cx="3044142" cy="659757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Software Testing</a:t>
            </a:r>
          </a:p>
        </p:txBody>
      </p:sp>
      <p:sp>
        <p:nvSpPr>
          <p:cNvPr id="24" name="Flowchart: Terminator 23"/>
          <p:cNvSpPr/>
          <p:nvPr/>
        </p:nvSpPr>
        <p:spPr>
          <a:xfrm>
            <a:off x="10445188" y="889398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243459" y="1562993"/>
            <a:ext cx="2174765" cy="384735"/>
          </a:xfrm>
          <a:prstGeom prst="roundRect">
            <a:avLst>
              <a:gd name="adj" fmla="val 50000"/>
            </a:avLst>
          </a:prstGeom>
          <a:solidFill>
            <a:srgbClr val="7F7F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Test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107327" y="1128063"/>
            <a:ext cx="2447030" cy="457200"/>
          </a:xfrm>
          <a:prstGeom prst="roundRect">
            <a:avLst>
              <a:gd name="adj" fmla="val 50000"/>
            </a:avLst>
          </a:prstGeom>
          <a:solidFill>
            <a:srgbClr val="676767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Test Report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0C6A19-CBA2-39D2-4FD2-0796157F5FE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20" t="23627" r="910" b="7223"/>
          <a:stretch/>
        </p:blipFill>
        <p:spPr>
          <a:xfrm>
            <a:off x="13041775" y="9069901"/>
            <a:ext cx="2618724" cy="2884295"/>
          </a:xfrm>
          <a:prstGeom prst="rect">
            <a:avLst/>
          </a:prstGeom>
          <a:effectLst>
            <a:reflection blurRad="6350" stA="50000" endA="300" endPos="90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5F11BD-FADA-463E-F6F9-5EEF4C930C1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5" r="35548" b="37817"/>
          <a:stretch/>
        </p:blipFill>
        <p:spPr>
          <a:xfrm>
            <a:off x="16749056" y="1098205"/>
            <a:ext cx="2357120" cy="2593714"/>
          </a:xfrm>
          <a:prstGeom prst="rect">
            <a:avLst/>
          </a:prstGeom>
          <a:effectLst>
            <a:reflection blurRad="6350" stA="50000" endA="300" endPos="90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BB5767-C75D-AB83-B53C-552878F7D76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478"/>
          <a:stretch/>
        </p:blipFill>
        <p:spPr>
          <a:xfrm>
            <a:off x="-5920425" y="6107375"/>
            <a:ext cx="2191365" cy="4171116"/>
          </a:xfrm>
          <a:prstGeom prst="rect">
            <a:avLst/>
          </a:prstGeom>
          <a:effectLst>
            <a:reflection blurRad="6350" stA="50000" endA="300" endPos="90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850430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20" t="23627" r="910" b="7223"/>
          <a:stretch/>
        </p:blipFill>
        <p:spPr>
          <a:xfrm>
            <a:off x="8066236" y="2631001"/>
            <a:ext cx="2618724" cy="2884295"/>
          </a:xfrm>
          <a:prstGeom prst="rect">
            <a:avLst/>
          </a:prstGeom>
          <a:effectLst>
            <a:reflection blurRad="6350" stA="50000" endA="300" endPos="90000" dir="5400000" sy="-100000" algn="bl" rotWithShape="0"/>
          </a:effectLst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5" r="35548" b="37817"/>
          <a:stretch/>
        </p:blipFill>
        <p:spPr>
          <a:xfrm>
            <a:off x="5709116" y="-667161"/>
            <a:ext cx="2357120" cy="2593714"/>
          </a:xfrm>
          <a:prstGeom prst="rect">
            <a:avLst/>
          </a:prstGeom>
          <a:effectLst>
            <a:reflection blurRad="6350" stA="50000" endA="300" endPos="90000" dir="5400000" sy="-100000" algn="bl" rotWithShape="0"/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478"/>
          <a:stretch/>
        </p:blipFill>
        <p:spPr>
          <a:xfrm>
            <a:off x="1362394" y="1256452"/>
            <a:ext cx="2191365" cy="4171116"/>
          </a:xfrm>
          <a:prstGeom prst="rect">
            <a:avLst/>
          </a:prstGeom>
          <a:effectLst>
            <a:reflection blurRad="6350" stA="50000" endA="300" endPos="90000" dir="5400000" sy="-100000" algn="bl" rotWithShape="0"/>
          </a:effectLst>
        </p:spPr>
      </p:pic>
      <p:sp>
        <p:nvSpPr>
          <p:cNvPr id="25" name="Flowchart: Terminator 24"/>
          <p:cNvSpPr/>
          <p:nvPr/>
        </p:nvSpPr>
        <p:spPr>
          <a:xfrm>
            <a:off x="9982200" y="3711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54</a:t>
            </a:fld>
            <a:endParaRPr lang="en-US" dirty="0"/>
          </a:p>
        </p:txBody>
      </p:sp>
      <p:pic>
        <p:nvPicPr>
          <p:cNvPr id="5" name="Picture 5" descr="Tập tin:Logo Trường Đại học FPT.svg – Wikipedia tiếng Việ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7" y="107827"/>
            <a:ext cx="1715747" cy="66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49" y="6201694"/>
            <a:ext cx="671477" cy="6523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83" y="5442393"/>
            <a:ext cx="1042035" cy="1012384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10755775" y="-700737"/>
            <a:ext cx="2286000" cy="2286000"/>
          </a:xfrm>
          <a:prstGeom prst="ellipse">
            <a:avLst/>
          </a:prstGeom>
          <a:solidFill>
            <a:srgbClr val="EC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Terminator 18"/>
          <p:cNvSpPr/>
          <p:nvPr/>
        </p:nvSpPr>
        <p:spPr>
          <a:xfrm>
            <a:off x="8507392" y="369005"/>
            <a:ext cx="3044142" cy="659757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lgerian" panose="04020705040A02060702" pitchFamily="82" charset="0"/>
              </a:rPr>
              <a:t>Summarize</a:t>
            </a:r>
          </a:p>
        </p:txBody>
      </p:sp>
      <p:sp>
        <p:nvSpPr>
          <p:cNvPr id="24" name="Flowchart: Terminator 23"/>
          <p:cNvSpPr/>
          <p:nvPr/>
        </p:nvSpPr>
        <p:spPr>
          <a:xfrm>
            <a:off x="10445188" y="889398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630399" y="1028762"/>
            <a:ext cx="1938730" cy="1828800"/>
          </a:xfrm>
          <a:prstGeom prst="roundRect">
            <a:avLst/>
          </a:prstGeom>
          <a:solidFill>
            <a:srgbClr val="3E4E67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Project Result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163211" y="3213162"/>
            <a:ext cx="1938730" cy="1828800"/>
          </a:xfrm>
          <a:prstGeom prst="roundRect">
            <a:avLst/>
          </a:prstGeom>
          <a:solidFill>
            <a:srgbClr val="485567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Limitation &amp; Expectation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280181" y="3213162"/>
            <a:ext cx="1938730" cy="1828800"/>
          </a:xfrm>
          <a:prstGeom prst="roundRect">
            <a:avLst/>
          </a:prstGeom>
          <a:solidFill>
            <a:srgbClr val="5D6167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100" dirty="0"/>
              <a:t>Lesson Learned</a:t>
            </a:r>
          </a:p>
        </p:txBody>
      </p:sp>
    </p:spTree>
    <p:extLst>
      <p:ext uri="{BB962C8B-B14F-4D97-AF65-F5344CB8AC3E}">
        <p14:creationId xmlns:p14="http://schemas.microsoft.com/office/powerpoint/2010/main" val="21098681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lowchart: Terminator 24"/>
          <p:cNvSpPr/>
          <p:nvPr/>
        </p:nvSpPr>
        <p:spPr>
          <a:xfrm>
            <a:off x="9982200" y="3711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55</a:t>
            </a:fld>
            <a:endParaRPr lang="en-US" dirty="0"/>
          </a:p>
        </p:txBody>
      </p:sp>
      <p:pic>
        <p:nvPicPr>
          <p:cNvPr id="5" name="Picture 5" descr="Tập tin:Logo Trường Đại học FPT.svg – Wikipedia tiếng Việ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7" y="107827"/>
            <a:ext cx="1715747" cy="66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49" y="6201694"/>
            <a:ext cx="671477" cy="6523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83" y="5442393"/>
            <a:ext cx="1042035" cy="1012384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10755775" y="-700737"/>
            <a:ext cx="2286000" cy="2286000"/>
          </a:xfrm>
          <a:prstGeom prst="ellipse">
            <a:avLst/>
          </a:prstGeom>
          <a:solidFill>
            <a:srgbClr val="EC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Terminator 18"/>
          <p:cNvSpPr/>
          <p:nvPr/>
        </p:nvSpPr>
        <p:spPr>
          <a:xfrm>
            <a:off x="8507392" y="369005"/>
            <a:ext cx="3044142" cy="659757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prstClr val="white"/>
                </a:solidFill>
                <a:latin typeface="Algerian" panose="04020705040A02060702" pitchFamily="82" charset="0"/>
              </a:rPr>
              <a:t>Summarize</a:t>
            </a:r>
          </a:p>
        </p:txBody>
      </p:sp>
      <p:sp>
        <p:nvSpPr>
          <p:cNvPr id="24" name="Flowchart: Terminator 23"/>
          <p:cNvSpPr/>
          <p:nvPr/>
        </p:nvSpPr>
        <p:spPr>
          <a:xfrm>
            <a:off x="10445188" y="889398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107327" y="1128063"/>
            <a:ext cx="2447030" cy="457200"/>
          </a:xfrm>
          <a:prstGeom prst="roundRect">
            <a:avLst>
              <a:gd name="adj" fmla="val 50000"/>
            </a:avLst>
          </a:prstGeom>
          <a:solidFill>
            <a:srgbClr val="4855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/>
              <a:t>Project Result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4221480" y="2020169"/>
            <a:ext cx="3749040" cy="822960"/>
          </a:xfrm>
          <a:prstGeom prst="roundRect">
            <a:avLst/>
          </a:prstGeom>
          <a:solidFill>
            <a:srgbClr val="5D6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Completed basic functions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3459480" y="3139967"/>
            <a:ext cx="5273040" cy="822960"/>
          </a:xfrm>
          <a:prstGeom prst="roundRect">
            <a:avLst/>
          </a:prstGeom>
          <a:solidFill>
            <a:srgbClr val="676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Has more experiences and skills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2214880" y="4849045"/>
            <a:ext cx="2468880" cy="822960"/>
          </a:xfrm>
          <a:prstGeom prst="round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 skill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4864100" y="4849045"/>
            <a:ext cx="2468880" cy="822960"/>
          </a:xfrm>
          <a:prstGeom prst="round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Management skill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7513320" y="4849045"/>
            <a:ext cx="2468880" cy="822960"/>
          </a:xfrm>
          <a:prstGeom prst="round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Technical skill</a:t>
            </a:r>
          </a:p>
        </p:txBody>
      </p:sp>
      <p:cxnSp>
        <p:nvCxnSpPr>
          <p:cNvPr id="6" name="Elbow Connector 5"/>
          <p:cNvCxnSpPr>
            <a:stCxn id="36" idx="2"/>
            <a:endCxn id="37" idx="0"/>
          </p:cNvCxnSpPr>
          <p:nvPr/>
        </p:nvCxnSpPr>
        <p:spPr>
          <a:xfrm rot="5400000">
            <a:off x="4329601" y="3082646"/>
            <a:ext cx="886118" cy="2646680"/>
          </a:xfrm>
          <a:prstGeom prst="bentConnector3">
            <a:avLst/>
          </a:prstGeom>
          <a:ln w="28575">
            <a:solidFill>
              <a:srgbClr val="6767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36" idx="2"/>
            <a:endCxn id="39" idx="0"/>
          </p:cNvCxnSpPr>
          <p:nvPr/>
        </p:nvCxnSpPr>
        <p:spPr>
          <a:xfrm rot="16200000" flipH="1">
            <a:off x="6978821" y="3080106"/>
            <a:ext cx="886118" cy="2651760"/>
          </a:xfrm>
          <a:prstGeom prst="bentConnector3">
            <a:avLst>
              <a:gd name="adj1" fmla="val 50000"/>
            </a:avLst>
          </a:prstGeom>
          <a:ln w="28575">
            <a:solidFill>
              <a:srgbClr val="6767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36" idx="2"/>
            <a:endCxn id="38" idx="0"/>
          </p:cNvCxnSpPr>
          <p:nvPr/>
        </p:nvCxnSpPr>
        <p:spPr>
          <a:xfrm>
            <a:off x="6096000" y="3962927"/>
            <a:ext cx="2540" cy="886118"/>
          </a:xfrm>
          <a:prstGeom prst="line">
            <a:avLst/>
          </a:prstGeom>
          <a:ln w="38100">
            <a:solidFill>
              <a:srgbClr val="6767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0273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lowchart: Terminator 24"/>
          <p:cNvSpPr/>
          <p:nvPr/>
        </p:nvSpPr>
        <p:spPr>
          <a:xfrm>
            <a:off x="9982200" y="3711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56</a:t>
            </a:fld>
            <a:endParaRPr lang="en-US" dirty="0"/>
          </a:p>
        </p:txBody>
      </p:sp>
      <p:pic>
        <p:nvPicPr>
          <p:cNvPr id="5" name="Picture 5" descr="Tập tin:Logo Trường Đại học FPT.svg – Wikipedia tiếng Việ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7" y="107827"/>
            <a:ext cx="1715747" cy="66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49" y="6201694"/>
            <a:ext cx="671477" cy="6523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83" y="5442393"/>
            <a:ext cx="1042035" cy="1012384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10755775" y="-700737"/>
            <a:ext cx="2286000" cy="2286000"/>
          </a:xfrm>
          <a:prstGeom prst="ellipse">
            <a:avLst/>
          </a:prstGeom>
          <a:solidFill>
            <a:srgbClr val="EC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Terminator 18"/>
          <p:cNvSpPr/>
          <p:nvPr/>
        </p:nvSpPr>
        <p:spPr>
          <a:xfrm>
            <a:off x="8507392" y="369005"/>
            <a:ext cx="3044142" cy="659757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prstClr val="white"/>
                </a:solidFill>
                <a:latin typeface="Algerian" panose="04020705040A02060702" pitchFamily="82" charset="0"/>
              </a:rPr>
              <a:t>Summarize</a:t>
            </a:r>
          </a:p>
        </p:txBody>
      </p:sp>
      <p:sp>
        <p:nvSpPr>
          <p:cNvPr id="24" name="Flowchart: Terminator 23"/>
          <p:cNvSpPr/>
          <p:nvPr/>
        </p:nvSpPr>
        <p:spPr>
          <a:xfrm>
            <a:off x="10445188" y="889398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107327" y="1128063"/>
            <a:ext cx="2447030" cy="457200"/>
          </a:xfrm>
          <a:prstGeom prst="roundRect">
            <a:avLst>
              <a:gd name="adj" fmla="val 50000"/>
            </a:avLst>
          </a:prstGeom>
          <a:solidFill>
            <a:srgbClr val="6767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Limitation &amp; Expectation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5150734" y="0"/>
            <a:ext cx="1377388" cy="255800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150734" y="2558005"/>
            <a:ext cx="914400" cy="114589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660020" y="3703899"/>
            <a:ext cx="405114" cy="54401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5660020" y="4247909"/>
            <a:ext cx="1342664" cy="134266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5833641" y="5590572"/>
            <a:ext cx="1169043" cy="146998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890" name="Picture 2" descr="Disadvantage Images – Browse 42,429 Stock Photos, Vectors, and Video |  Adobe Stock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20"/>
          <a:stretch/>
        </p:blipFill>
        <p:spPr bwMode="auto">
          <a:xfrm>
            <a:off x="2587305" y="1418671"/>
            <a:ext cx="2272013" cy="225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Disadvantage Images – Browse 42,429 Stock Photos, Vectors, and Video |  Adobe Stock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1" t="-513" r="49791" b="513"/>
          <a:stretch/>
        </p:blipFill>
        <p:spPr bwMode="auto">
          <a:xfrm>
            <a:off x="7332683" y="1418671"/>
            <a:ext cx="2272013" cy="225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ounded Rectangle 30"/>
          <p:cNvSpPr/>
          <p:nvPr/>
        </p:nvSpPr>
        <p:spPr>
          <a:xfrm>
            <a:off x="2419107" y="3105683"/>
            <a:ext cx="2303363" cy="601884"/>
          </a:xfrm>
          <a:prstGeom prst="roundRect">
            <a:avLst/>
          </a:prstGeom>
          <a:solidFill>
            <a:srgbClr val="C2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Limitations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7537049" y="3107613"/>
            <a:ext cx="2303363" cy="601884"/>
          </a:xfrm>
          <a:prstGeom prst="roundRect">
            <a:avLst/>
          </a:prstGeom>
          <a:solidFill>
            <a:srgbClr val="3AB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Expectation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48183" y="3727046"/>
            <a:ext cx="41288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dirty="0"/>
              <a:t>Haven’t finished all functions as expected.</a:t>
            </a:r>
          </a:p>
          <a:p>
            <a:pPr algn="r">
              <a:lnSpc>
                <a:spcPct val="200000"/>
              </a:lnSpc>
            </a:pPr>
            <a:r>
              <a:rPr lang="en-US" dirty="0"/>
              <a:t>Do not build mobile application.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550036" y="3727049"/>
            <a:ext cx="302980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Improve efficiency.</a:t>
            </a:r>
          </a:p>
          <a:p>
            <a:pPr>
              <a:lnSpc>
                <a:spcPct val="200000"/>
              </a:lnSpc>
            </a:pPr>
            <a:r>
              <a:rPr lang="en-US" dirty="0"/>
              <a:t>Develop all planned functions.</a:t>
            </a:r>
          </a:p>
          <a:p>
            <a:pPr>
              <a:lnSpc>
                <a:spcPct val="200000"/>
              </a:lnSpc>
            </a:pPr>
            <a:r>
              <a:rPr lang="en-US" dirty="0"/>
              <a:t>Develop mobile application.</a:t>
            </a:r>
          </a:p>
          <a:p>
            <a:pPr>
              <a:lnSpc>
                <a:spcPct val="200000"/>
              </a:lnSpc>
            </a:pPr>
            <a:r>
              <a:rPr lang="en-US" dirty="0"/>
              <a:t>Put the system in real life.</a:t>
            </a:r>
          </a:p>
        </p:txBody>
      </p:sp>
    </p:spTree>
    <p:extLst>
      <p:ext uri="{BB962C8B-B14F-4D97-AF65-F5344CB8AC3E}">
        <p14:creationId xmlns:p14="http://schemas.microsoft.com/office/powerpoint/2010/main" val="2779042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lowchart: Terminator 24"/>
          <p:cNvSpPr/>
          <p:nvPr/>
        </p:nvSpPr>
        <p:spPr>
          <a:xfrm>
            <a:off x="9982200" y="3711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57</a:t>
            </a:fld>
            <a:endParaRPr lang="en-US" dirty="0"/>
          </a:p>
        </p:txBody>
      </p:sp>
      <p:pic>
        <p:nvPicPr>
          <p:cNvPr id="5" name="Picture 5" descr="Tập tin:Logo Trường Đại học FPT.svg – Wikipedia tiếng Việ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7" y="107827"/>
            <a:ext cx="1715747" cy="66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49" y="6201694"/>
            <a:ext cx="671477" cy="6523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83" y="5442393"/>
            <a:ext cx="1042035" cy="1012384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10755775" y="-700737"/>
            <a:ext cx="2286000" cy="2286000"/>
          </a:xfrm>
          <a:prstGeom prst="ellipse">
            <a:avLst/>
          </a:prstGeom>
          <a:solidFill>
            <a:srgbClr val="EC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Terminator 18"/>
          <p:cNvSpPr/>
          <p:nvPr/>
        </p:nvSpPr>
        <p:spPr>
          <a:xfrm>
            <a:off x="8507392" y="369005"/>
            <a:ext cx="3044142" cy="659757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prstClr val="white"/>
                </a:solidFill>
                <a:latin typeface="Algerian" panose="04020705040A02060702" pitchFamily="82" charset="0"/>
              </a:rPr>
              <a:t>Summarize</a:t>
            </a:r>
          </a:p>
        </p:txBody>
      </p:sp>
      <p:sp>
        <p:nvSpPr>
          <p:cNvPr id="24" name="Flowchart: Terminator 23"/>
          <p:cNvSpPr/>
          <p:nvPr/>
        </p:nvSpPr>
        <p:spPr>
          <a:xfrm>
            <a:off x="10445188" y="889398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107327" y="1128063"/>
            <a:ext cx="2447030" cy="457200"/>
          </a:xfrm>
          <a:prstGeom prst="roundRect">
            <a:avLst>
              <a:gd name="adj" fmla="val 50000"/>
            </a:avLst>
          </a:prstGeom>
          <a:solidFill>
            <a:srgbClr val="6767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Lesson Learned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388673" y="1995377"/>
            <a:ext cx="9414655" cy="3547967"/>
          </a:xfrm>
          <a:prstGeom prst="roundRect">
            <a:avLst>
              <a:gd name="adj" fmla="val 5499"/>
            </a:avLst>
          </a:prstGeom>
          <a:solidFill>
            <a:schemeClr val="bg1"/>
          </a:solidFill>
          <a:ln w="19050">
            <a:solidFill>
              <a:srgbClr val="3E4E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4511425" y="1995377"/>
            <a:ext cx="15242" cy="3549030"/>
          </a:xfrm>
          <a:prstGeom prst="line">
            <a:avLst/>
          </a:prstGeom>
          <a:ln w="19050">
            <a:solidFill>
              <a:srgbClr val="3E4E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54500" y="1994314"/>
            <a:ext cx="20323" cy="3549030"/>
          </a:xfrm>
          <a:prstGeom prst="line">
            <a:avLst/>
          </a:prstGeom>
          <a:ln w="19050">
            <a:solidFill>
              <a:srgbClr val="3E4E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388673" y="2416706"/>
            <a:ext cx="9414655" cy="6585"/>
          </a:xfrm>
          <a:prstGeom prst="line">
            <a:avLst/>
          </a:prstGeom>
          <a:ln w="19050">
            <a:solidFill>
              <a:srgbClr val="3E4E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388674" y="2042225"/>
            <a:ext cx="3137322" cy="38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Situation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674824" y="2026797"/>
            <a:ext cx="3128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Lesson Learned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25996" y="2042424"/>
            <a:ext cx="3108853" cy="38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Problem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1388672" y="4491957"/>
            <a:ext cx="9414655" cy="6585"/>
          </a:xfrm>
          <a:prstGeom prst="line">
            <a:avLst/>
          </a:prstGeom>
          <a:ln w="19050">
            <a:solidFill>
              <a:srgbClr val="3E4E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541073" y="3750910"/>
            <a:ext cx="2563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Members’ conflict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541073" y="4849730"/>
            <a:ext cx="2573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Lack of human resources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544214" y="3742392"/>
            <a:ext cx="311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Stress, no common voice 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1398833" y="3396458"/>
            <a:ext cx="9414655" cy="6585"/>
          </a:xfrm>
          <a:prstGeom prst="line">
            <a:avLst/>
          </a:prstGeom>
          <a:ln w="19050">
            <a:solidFill>
              <a:srgbClr val="3E4E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541073" y="2715359"/>
            <a:ext cx="2822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Lazy during the first period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526727" y="2727162"/>
            <a:ext cx="3148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Miss deadline, overwhelmed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649418" y="2437793"/>
            <a:ext cx="28083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Improve consciousness</a:t>
            </a:r>
          </a:p>
          <a:p>
            <a:pPr>
              <a:lnSpc>
                <a:spcPct val="150000"/>
              </a:lnSpc>
            </a:pPr>
            <a:r>
              <a:rPr lang="en-US" dirty="0"/>
              <a:t>Support each other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546144" y="4855490"/>
            <a:ext cx="311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Member left team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674496" y="3469870"/>
            <a:ext cx="28083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Listen</a:t>
            </a:r>
          </a:p>
          <a:p>
            <a:pPr>
              <a:lnSpc>
                <a:spcPct val="150000"/>
              </a:lnSpc>
            </a:pPr>
            <a:r>
              <a:rPr lang="en-US" dirty="0"/>
              <a:t>Analysis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687996" y="4548245"/>
            <a:ext cx="28083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Be flexible</a:t>
            </a:r>
          </a:p>
          <a:p>
            <a:pPr>
              <a:lnSpc>
                <a:spcPct val="150000"/>
              </a:lnSpc>
            </a:pPr>
            <a:r>
              <a:rPr lang="en-US" dirty="0"/>
              <a:t>Have back-up plan</a:t>
            </a:r>
          </a:p>
        </p:txBody>
      </p:sp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4732BDB3-A6F8-587B-86B3-547EE4FA619C}"/>
              </a:ext>
            </a:extLst>
          </p:cNvPr>
          <p:cNvSpPr/>
          <p:nvPr/>
        </p:nvSpPr>
        <p:spPr>
          <a:xfrm>
            <a:off x="4267200" y="8427337"/>
            <a:ext cx="3955686" cy="86856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  <a:effectLst>
            <a:reflection blurRad="6350" stA="50000" endA="300" endPos="9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4000" dirty="0">
                <a:solidFill>
                  <a:prstClr val="white"/>
                </a:solidFill>
                <a:latin typeface="Algerian" panose="04020705040A02060702" pitchFamily="82" charset="0"/>
              </a:rPr>
              <a:t>DEMO</a:t>
            </a:r>
          </a:p>
        </p:txBody>
      </p:sp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9EF03226-28C6-E87D-ECEA-7DC25BBD5902}"/>
              </a:ext>
            </a:extLst>
          </p:cNvPr>
          <p:cNvSpPr/>
          <p:nvPr/>
        </p:nvSpPr>
        <p:spPr>
          <a:xfrm>
            <a:off x="12493016" y="3900669"/>
            <a:ext cx="2145581" cy="821802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  <a:effectLst>
            <a:reflection blurRad="6350" stA="50000" endA="300" endPos="9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8418E4-65AD-E67A-0FF9-8C399E2B086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739" b="94315" l="61395" r="100000">
                        <a14:foregroundMark x1="84806" y1="37726" x2="68992" y2="76744"/>
                        <a14:foregroundMark x1="67752" y1="43928" x2="69457" y2="84238"/>
                        <a14:foregroundMark x1="75969" y1="57623" x2="72713" y2="79845"/>
                        <a14:foregroundMark x1="63566" y1="80103" x2="73488" y2="83463"/>
                        <a14:foregroundMark x1="80155" y1="32558" x2="86822" y2="39276"/>
                        <a14:foregroundMark x1="64806" y1="46253" x2="73178" y2="50646"/>
                        <a14:foregroundMark x1="70078" y1="45736" x2="72248" y2="527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20" t="23627" r="910" b="7223"/>
          <a:stretch/>
        </p:blipFill>
        <p:spPr>
          <a:xfrm>
            <a:off x="14361094" y="-3436949"/>
            <a:ext cx="2618724" cy="2884295"/>
          </a:xfrm>
          <a:prstGeom prst="rect">
            <a:avLst/>
          </a:prstGeom>
          <a:effectLst>
            <a:reflection blurRad="6350" stA="50000" endA="300" endPos="90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A0D418-E522-2469-29C7-58F7BAC4851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5" r="35548" b="37817"/>
          <a:stretch/>
        </p:blipFill>
        <p:spPr>
          <a:xfrm>
            <a:off x="13041775" y="8861619"/>
            <a:ext cx="2357120" cy="2593714"/>
          </a:xfrm>
          <a:prstGeom prst="rect">
            <a:avLst/>
          </a:prstGeom>
          <a:effectLst>
            <a:reflection blurRad="6350" stA="50000" endA="300" endPos="90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2DF2FA-5C59-45C2-DF77-B7E1EE378A5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478"/>
          <a:stretch/>
        </p:blipFill>
        <p:spPr>
          <a:xfrm>
            <a:off x="-4330514" y="-3142354"/>
            <a:ext cx="2191365" cy="4171116"/>
          </a:xfrm>
          <a:prstGeom prst="rect">
            <a:avLst/>
          </a:prstGeom>
          <a:effectLst>
            <a:reflection blurRad="6350" stA="50000" endA="300" endPos="90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640EC2-8B52-6284-32C4-308956A8D0E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739" b="94315" l="61395" r="100000">
                        <a14:foregroundMark x1="84806" y1="37726" x2="68992" y2="76744"/>
                        <a14:foregroundMark x1="67752" y1="43928" x2="69457" y2="84238"/>
                        <a14:foregroundMark x1="75969" y1="57623" x2="72713" y2="79845"/>
                        <a14:foregroundMark x1="63566" y1="80103" x2="73488" y2="83463"/>
                        <a14:foregroundMark x1="80155" y1="32558" x2="86822" y2="39276"/>
                        <a14:foregroundMark x1="64806" y1="46253" x2="73178" y2="50646"/>
                        <a14:foregroundMark x1="70078" y1="45736" x2="72248" y2="527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20" t="23627" r="910" b="7223"/>
          <a:stretch/>
        </p:blipFill>
        <p:spPr>
          <a:xfrm flipH="1">
            <a:off x="-3545493" y="7897025"/>
            <a:ext cx="1751557" cy="1929187"/>
          </a:xfrm>
          <a:prstGeom prst="rect">
            <a:avLst/>
          </a:prstGeom>
          <a:effectLst>
            <a:reflection blurRad="6350" stA="50000" endA="300" endPos="90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74038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lowchart: Terminator 23"/>
          <p:cNvSpPr/>
          <p:nvPr/>
        </p:nvSpPr>
        <p:spPr>
          <a:xfrm>
            <a:off x="3353702" y="3761095"/>
            <a:ext cx="2564719" cy="817908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  <a:effectLst>
            <a:reflection blurRad="6350" stA="50000" endA="300" endPos="9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58</a:t>
            </a:fld>
            <a:endParaRPr lang="en-US" dirty="0"/>
          </a:p>
        </p:txBody>
      </p:sp>
      <p:pic>
        <p:nvPicPr>
          <p:cNvPr id="5" name="Picture 5" descr="Tập tin:Logo Trường Đại học FPT.svg – Wikipedia tiếng Việ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7" y="107827"/>
            <a:ext cx="1715747" cy="66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val 17"/>
          <p:cNvSpPr/>
          <p:nvPr/>
        </p:nvSpPr>
        <p:spPr>
          <a:xfrm>
            <a:off x="4267200" y="1229810"/>
            <a:ext cx="3657600" cy="3657600"/>
          </a:xfrm>
          <a:prstGeom prst="ellipse">
            <a:avLst/>
          </a:prstGeom>
          <a:solidFill>
            <a:srgbClr val="EC2127"/>
          </a:solidFill>
          <a:ln w="76200">
            <a:solidFill>
              <a:schemeClr val="bg1"/>
            </a:solidFill>
          </a:ln>
          <a:effectLst>
            <a:reflection blurRad="6350" stA="50000" endA="300" endPos="9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Terminator 24"/>
          <p:cNvSpPr/>
          <p:nvPr/>
        </p:nvSpPr>
        <p:spPr>
          <a:xfrm>
            <a:off x="7044716" y="3900669"/>
            <a:ext cx="2145581" cy="821802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  <a:effectLst>
            <a:reflection blurRad="6350" stA="50000" endA="300" endPos="9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Terminator 18"/>
          <p:cNvSpPr/>
          <p:nvPr/>
        </p:nvSpPr>
        <p:spPr>
          <a:xfrm>
            <a:off x="4267200" y="4312537"/>
            <a:ext cx="3955686" cy="86856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  <a:effectLst>
            <a:reflection blurRad="6350" stA="50000" endA="300" endPos="9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4000" dirty="0">
                <a:solidFill>
                  <a:prstClr val="white"/>
                </a:solidFill>
                <a:latin typeface="Algerian" panose="04020705040A02060702" pitchFamily="82" charset="0"/>
              </a:rPr>
              <a:t>DEMO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739" b="94315" l="61395" r="100000">
                        <a14:foregroundMark x1="84806" y1="37726" x2="68992" y2="76744"/>
                        <a14:foregroundMark x1="67752" y1="43928" x2="69457" y2="84238"/>
                        <a14:foregroundMark x1="75969" y1="57623" x2="72713" y2="79845"/>
                        <a14:foregroundMark x1="63566" y1="80103" x2="73488" y2="83463"/>
                        <a14:foregroundMark x1="80155" y1="32558" x2="86822" y2="39276"/>
                        <a14:foregroundMark x1="64806" y1="46253" x2="73178" y2="50646"/>
                        <a14:foregroundMark x1="70078" y1="45736" x2="72248" y2="527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20" t="23627" r="910" b="7223"/>
          <a:stretch/>
        </p:blipFill>
        <p:spPr>
          <a:xfrm>
            <a:off x="9982200" y="2458521"/>
            <a:ext cx="2618724" cy="2884295"/>
          </a:xfrm>
          <a:prstGeom prst="rect">
            <a:avLst/>
          </a:prstGeom>
          <a:effectLst>
            <a:reflection blurRad="6350" stA="50000" endA="300" endPos="90000" dir="5400000" sy="-100000" algn="bl" rotWithShape="0"/>
          </a:effectLst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5" r="35548" b="37817"/>
          <a:stretch/>
        </p:blipFill>
        <p:spPr>
          <a:xfrm>
            <a:off x="8222886" y="-593823"/>
            <a:ext cx="2357120" cy="2593714"/>
          </a:xfrm>
          <a:prstGeom prst="rect">
            <a:avLst/>
          </a:prstGeom>
          <a:effectLst>
            <a:reflection blurRad="6350" stA="50000" endA="300" endPos="90000" dir="5400000" sy="-100000" algn="bl" rotWithShape="0"/>
          </a:effectLst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478"/>
          <a:stretch/>
        </p:blipFill>
        <p:spPr>
          <a:xfrm>
            <a:off x="-542968" y="3095543"/>
            <a:ext cx="2191365" cy="4171116"/>
          </a:xfrm>
          <a:prstGeom prst="rect">
            <a:avLst/>
          </a:prstGeom>
          <a:effectLst>
            <a:reflection blurRad="6350" stA="50000" endA="300" endPos="90000" dir="5400000" sy="-100000" algn="bl" rotWithShape="0"/>
          </a:effectLst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739" b="94315" l="61395" r="100000">
                        <a14:foregroundMark x1="84806" y1="37726" x2="68992" y2="76744"/>
                        <a14:foregroundMark x1="67752" y1="43928" x2="69457" y2="84238"/>
                        <a14:foregroundMark x1="75969" y1="57623" x2="72713" y2="79845"/>
                        <a14:foregroundMark x1="63566" y1="80103" x2="73488" y2="83463"/>
                        <a14:foregroundMark x1="80155" y1="32558" x2="86822" y2="39276"/>
                        <a14:foregroundMark x1="64806" y1="46253" x2="73178" y2="50646"/>
                        <a14:foregroundMark x1="70078" y1="45736" x2="72248" y2="527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20" t="23627" r="910" b="7223"/>
          <a:stretch/>
        </p:blipFill>
        <p:spPr>
          <a:xfrm flipH="1">
            <a:off x="2058894" y="265216"/>
            <a:ext cx="1751557" cy="1929187"/>
          </a:xfrm>
          <a:prstGeom prst="rect">
            <a:avLst/>
          </a:prstGeom>
          <a:effectLst>
            <a:reflection blurRad="6350" stA="50000" endA="300" endPos="90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032725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33" t="31707" r="50357" b="37998"/>
          <a:stretch/>
        </p:blipFill>
        <p:spPr>
          <a:xfrm rot="21369694" flipH="1">
            <a:off x="6149789" y="3863110"/>
            <a:ext cx="1609679" cy="166094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7" t="5340" r="49433" b="64365"/>
          <a:stretch/>
        </p:blipFill>
        <p:spPr>
          <a:xfrm rot="2037055" flipH="1">
            <a:off x="9535654" y="1482742"/>
            <a:ext cx="1288924" cy="132997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6" t="64567" r="4874" b="5138"/>
          <a:stretch/>
        </p:blipFill>
        <p:spPr>
          <a:xfrm rot="18621037" flipH="1">
            <a:off x="883774" y="3684309"/>
            <a:ext cx="1288924" cy="1329975"/>
          </a:xfrm>
          <a:prstGeom prst="rect">
            <a:avLst/>
          </a:prstGeom>
        </p:spPr>
      </p:pic>
      <p:sp>
        <p:nvSpPr>
          <p:cNvPr id="25" name="Flowchart: Terminator 24"/>
          <p:cNvSpPr/>
          <p:nvPr/>
        </p:nvSpPr>
        <p:spPr>
          <a:xfrm>
            <a:off x="9982200" y="3711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5" descr="Tập tin:Logo Trường Đại học FPT.svg – Wikipedia tiếng Việ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7" y="107827"/>
            <a:ext cx="1715747" cy="66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49" y="6201694"/>
            <a:ext cx="671477" cy="6523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83" y="5442393"/>
            <a:ext cx="1042035" cy="1012384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10755775" y="-700737"/>
            <a:ext cx="2286000" cy="2286000"/>
          </a:xfrm>
          <a:prstGeom prst="ellipse">
            <a:avLst/>
          </a:prstGeom>
          <a:solidFill>
            <a:srgbClr val="EC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Terminator 18"/>
          <p:cNvSpPr/>
          <p:nvPr/>
        </p:nvSpPr>
        <p:spPr>
          <a:xfrm>
            <a:off x="8507392" y="369005"/>
            <a:ext cx="3044142" cy="659757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lgerian" panose="04020705040A02060702" pitchFamily="82" charset="0"/>
              </a:rPr>
              <a:t>Project overview</a:t>
            </a:r>
          </a:p>
        </p:txBody>
      </p:sp>
      <p:sp>
        <p:nvSpPr>
          <p:cNvPr id="24" name="Flowchart: Terminator 23"/>
          <p:cNvSpPr/>
          <p:nvPr/>
        </p:nvSpPr>
        <p:spPr>
          <a:xfrm>
            <a:off x="10445188" y="889398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1823043" y="2161616"/>
            <a:ext cx="1960880" cy="2534769"/>
          </a:xfrm>
          <a:prstGeom prst="roundRect">
            <a:avLst/>
          </a:prstGeom>
          <a:solidFill>
            <a:srgbClr val="1F3C67"/>
          </a:solidFill>
          <a:ln>
            <a:noFill/>
          </a:ln>
          <a:effectLst>
            <a:reflection blurRad="6350" stA="50000" endA="275" endPos="400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Product Background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5115560" y="2161616"/>
            <a:ext cx="1960880" cy="2531967"/>
          </a:xfrm>
          <a:prstGeom prst="roundRect">
            <a:avLst/>
          </a:prstGeom>
          <a:solidFill>
            <a:srgbClr val="485567"/>
          </a:solidFill>
          <a:ln>
            <a:noFill/>
          </a:ln>
          <a:effectLst>
            <a:reflection blurRad="6350" stA="50000" endA="275" endPos="400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Idea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8408077" y="2161616"/>
            <a:ext cx="1960880" cy="2534768"/>
          </a:xfrm>
          <a:prstGeom prst="roundRect">
            <a:avLst/>
          </a:prstGeom>
          <a:solidFill>
            <a:srgbClr val="7C7367"/>
          </a:solidFill>
          <a:ln>
            <a:noFill/>
          </a:ln>
          <a:effectLst>
            <a:reflection blurRad="6350" stA="50000" endA="275" endPos="400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Scope &amp; Limitations</a:t>
            </a:r>
          </a:p>
        </p:txBody>
      </p:sp>
      <p:cxnSp>
        <p:nvCxnSpPr>
          <p:cNvPr id="9" name="Straight Arrow Connector 8"/>
          <p:cNvCxnSpPr>
            <a:stCxn id="2" idx="3"/>
            <a:endCxn id="34" idx="1"/>
          </p:cNvCxnSpPr>
          <p:nvPr/>
        </p:nvCxnSpPr>
        <p:spPr>
          <a:xfrm flipV="1">
            <a:off x="3783923" y="3427600"/>
            <a:ext cx="1331637" cy="1401"/>
          </a:xfrm>
          <a:prstGeom prst="straightConnector1">
            <a:avLst/>
          </a:prstGeom>
          <a:ln w="38100">
            <a:solidFill>
              <a:srgbClr val="3E4E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4" idx="3"/>
            <a:endCxn id="37" idx="1"/>
          </p:cNvCxnSpPr>
          <p:nvPr/>
        </p:nvCxnSpPr>
        <p:spPr>
          <a:xfrm>
            <a:off x="7076440" y="3427600"/>
            <a:ext cx="1331637" cy="1400"/>
          </a:xfrm>
          <a:prstGeom prst="straightConnector1">
            <a:avLst/>
          </a:prstGeom>
          <a:ln w="38100">
            <a:solidFill>
              <a:srgbClr val="6767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37">
            <a:extLst>
              <a:ext uri="{FF2B5EF4-FFF2-40B4-BE49-F238E27FC236}">
                <a16:creationId xmlns:a16="http://schemas.microsoft.com/office/drawing/2014/main" id="{3C21A7E5-6C0F-6985-E5E8-F06767456509}"/>
              </a:ext>
            </a:extLst>
          </p:cNvPr>
          <p:cNvSpPr/>
          <p:nvPr/>
        </p:nvSpPr>
        <p:spPr>
          <a:xfrm>
            <a:off x="-10383152" y="5306766"/>
            <a:ext cx="5073443" cy="758924"/>
          </a:xfrm>
          <a:prstGeom prst="roundRect">
            <a:avLst/>
          </a:prstGeom>
          <a:solidFill>
            <a:srgbClr val="7C736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Demo</a:t>
            </a:r>
          </a:p>
        </p:txBody>
      </p:sp>
      <p:sp>
        <p:nvSpPr>
          <p:cNvPr id="6" name="Rounded Rectangle 34">
            <a:extLst>
              <a:ext uri="{FF2B5EF4-FFF2-40B4-BE49-F238E27FC236}">
                <a16:creationId xmlns:a16="http://schemas.microsoft.com/office/drawing/2014/main" id="{8CE5CAFE-D879-4115-1EC0-30D6BDA686A0}"/>
              </a:ext>
            </a:extLst>
          </p:cNvPr>
          <p:cNvSpPr/>
          <p:nvPr/>
        </p:nvSpPr>
        <p:spPr>
          <a:xfrm flipH="1">
            <a:off x="18394013" y="4553247"/>
            <a:ext cx="5073439" cy="758924"/>
          </a:xfrm>
          <a:prstGeom prst="roundRect">
            <a:avLst/>
          </a:prstGeom>
          <a:solidFill>
            <a:srgbClr val="67676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Project Result</a:t>
            </a:r>
          </a:p>
        </p:txBody>
      </p:sp>
      <p:sp>
        <p:nvSpPr>
          <p:cNvPr id="10" name="Rounded Rectangle 31">
            <a:extLst>
              <a:ext uri="{FF2B5EF4-FFF2-40B4-BE49-F238E27FC236}">
                <a16:creationId xmlns:a16="http://schemas.microsoft.com/office/drawing/2014/main" id="{58578211-D30B-FF94-E53C-99AC315818C7}"/>
              </a:ext>
            </a:extLst>
          </p:cNvPr>
          <p:cNvSpPr/>
          <p:nvPr/>
        </p:nvSpPr>
        <p:spPr>
          <a:xfrm>
            <a:off x="-8465861" y="3801269"/>
            <a:ext cx="5073443" cy="758924"/>
          </a:xfrm>
          <a:prstGeom prst="roundRect">
            <a:avLst/>
          </a:prstGeom>
          <a:solidFill>
            <a:srgbClr val="5D616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Testing</a:t>
            </a:r>
          </a:p>
        </p:txBody>
      </p:sp>
      <p:sp>
        <p:nvSpPr>
          <p:cNvPr id="11" name="Rounded Rectangle 28">
            <a:extLst>
              <a:ext uri="{FF2B5EF4-FFF2-40B4-BE49-F238E27FC236}">
                <a16:creationId xmlns:a16="http://schemas.microsoft.com/office/drawing/2014/main" id="{97B45D1E-9CBC-A991-717E-0CD15FB98445}"/>
              </a:ext>
            </a:extLst>
          </p:cNvPr>
          <p:cNvSpPr/>
          <p:nvPr/>
        </p:nvSpPr>
        <p:spPr>
          <a:xfrm flipH="1">
            <a:off x="15591817" y="3045479"/>
            <a:ext cx="5073441" cy="758924"/>
          </a:xfrm>
          <a:prstGeom prst="roundRect">
            <a:avLst/>
          </a:prstGeom>
          <a:solidFill>
            <a:srgbClr val="48556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Software Design</a:t>
            </a:r>
          </a:p>
        </p:txBody>
      </p:sp>
      <p:sp>
        <p:nvSpPr>
          <p:cNvPr id="12" name="Rounded Rectangle 25">
            <a:extLst>
              <a:ext uri="{FF2B5EF4-FFF2-40B4-BE49-F238E27FC236}">
                <a16:creationId xmlns:a16="http://schemas.microsoft.com/office/drawing/2014/main" id="{2B2CA809-B04A-29FA-478D-F72637BE3BAF}"/>
              </a:ext>
            </a:extLst>
          </p:cNvPr>
          <p:cNvSpPr/>
          <p:nvPr/>
        </p:nvSpPr>
        <p:spPr>
          <a:xfrm>
            <a:off x="-6548569" y="2286349"/>
            <a:ext cx="5073441" cy="758924"/>
          </a:xfrm>
          <a:prstGeom prst="roundRect">
            <a:avLst/>
          </a:prstGeom>
          <a:solidFill>
            <a:srgbClr val="3E4E6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Software Requirement Specification</a:t>
            </a:r>
          </a:p>
        </p:txBody>
      </p:sp>
      <p:sp>
        <p:nvSpPr>
          <p:cNvPr id="13" name="Rounded Rectangle 20">
            <a:extLst>
              <a:ext uri="{FF2B5EF4-FFF2-40B4-BE49-F238E27FC236}">
                <a16:creationId xmlns:a16="http://schemas.microsoft.com/office/drawing/2014/main" id="{5AD07573-75BE-2FAE-0980-8F90AB6922E9}"/>
              </a:ext>
            </a:extLst>
          </p:cNvPr>
          <p:cNvSpPr/>
          <p:nvPr/>
        </p:nvSpPr>
        <p:spPr>
          <a:xfrm flipH="1">
            <a:off x="13527044" y="1535923"/>
            <a:ext cx="5051320" cy="758924"/>
          </a:xfrm>
          <a:prstGeom prst="roundRect">
            <a:avLst/>
          </a:prstGeom>
          <a:solidFill>
            <a:srgbClr val="29426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Project Management</a:t>
            </a:r>
          </a:p>
        </p:txBody>
      </p:sp>
      <p:sp>
        <p:nvSpPr>
          <p:cNvPr id="14" name="Rounded Rectangle 11">
            <a:extLst>
              <a:ext uri="{FF2B5EF4-FFF2-40B4-BE49-F238E27FC236}">
                <a16:creationId xmlns:a16="http://schemas.microsoft.com/office/drawing/2014/main" id="{C77CDA6D-48E2-8519-FA9F-0B645C098E16}"/>
              </a:ext>
            </a:extLst>
          </p:cNvPr>
          <p:cNvSpPr/>
          <p:nvPr/>
        </p:nvSpPr>
        <p:spPr>
          <a:xfrm>
            <a:off x="-5333277" y="778580"/>
            <a:ext cx="5073441" cy="758924"/>
          </a:xfrm>
          <a:prstGeom prst="roundRect">
            <a:avLst/>
          </a:prstGeom>
          <a:solidFill>
            <a:srgbClr val="1F3C6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Project Overview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3A1DE37-1064-F020-C2D1-9408D37EA42F}"/>
              </a:ext>
            </a:extLst>
          </p:cNvPr>
          <p:cNvSpPr/>
          <p:nvPr/>
        </p:nvSpPr>
        <p:spPr>
          <a:xfrm>
            <a:off x="-10648621" y="5243452"/>
            <a:ext cx="914400" cy="914400"/>
          </a:xfrm>
          <a:prstGeom prst="ellipse">
            <a:avLst/>
          </a:prstGeom>
          <a:solidFill>
            <a:srgbClr val="7C7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7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8441F3C-E2A0-B1F7-E476-DF615E61894F}"/>
              </a:ext>
            </a:extLst>
          </p:cNvPr>
          <p:cNvSpPr/>
          <p:nvPr/>
        </p:nvSpPr>
        <p:spPr>
          <a:xfrm flipH="1">
            <a:off x="23028838" y="4474815"/>
            <a:ext cx="914400" cy="914400"/>
          </a:xfrm>
          <a:prstGeom prst="ellipse">
            <a:avLst/>
          </a:prstGeom>
          <a:solidFill>
            <a:srgbClr val="676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6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15561A9-9A94-0EA4-905B-755AD783A8A2}"/>
              </a:ext>
            </a:extLst>
          </p:cNvPr>
          <p:cNvSpPr/>
          <p:nvPr/>
        </p:nvSpPr>
        <p:spPr>
          <a:xfrm>
            <a:off x="-8731330" y="3735678"/>
            <a:ext cx="914400" cy="914400"/>
          </a:xfrm>
          <a:prstGeom prst="ellipse">
            <a:avLst/>
          </a:prstGeom>
          <a:solidFill>
            <a:srgbClr val="5D6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5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88AFACF-F750-14D7-9108-7F33E4862E7D}"/>
              </a:ext>
            </a:extLst>
          </p:cNvPr>
          <p:cNvSpPr/>
          <p:nvPr/>
        </p:nvSpPr>
        <p:spPr>
          <a:xfrm flipH="1">
            <a:off x="20226642" y="2967047"/>
            <a:ext cx="914400" cy="914400"/>
          </a:xfrm>
          <a:prstGeom prst="ellipse">
            <a:avLst/>
          </a:prstGeom>
          <a:solidFill>
            <a:srgbClr val="485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4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D8F8E9F-AB1E-A299-5CD1-96B2A104151A}"/>
              </a:ext>
            </a:extLst>
          </p:cNvPr>
          <p:cNvSpPr/>
          <p:nvPr/>
        </p:nvSpPr>
        <p:spPr>
          <a:xfrm>
            <a:off x="-6814040" y="2207917"/>
            <a:ext cx="914400" cy="914400"/>
          </a:xfrm>
          <a:prstGeom prst="ellipse">
            <a:avLst/>
          </a:prstGeom>
          <a:solidFill>
            <a:srgbClr val="3E4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DBA153C-792B-78FE-FDFB-9D277E7B699B}"/>
              </a:ext>
            </a:extLst>
          </p:cNvPr>
          <p:cNvSpPr/>
          <p:nvPr/>
        </p:nvSpPr>
        <p:spPr>
          <a:xfrm flipH="1">
            <a:off x="18161869" y="1457491"/>
            <a:ext cx="914400" cy="914400"/>
          </a:xfrm>
          <a:prstGeom prst="ellipse">
            <a:avLst/>
          </a:prstGeom>
          <a:solidFill>
            <a:srgbClr val="2942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0D68A6F-DAC7-B6BB-E231-44458AFEF062}"/>
              </a:ext>
            </a:extLst>
          </p:cNvPr>
          <p:cNvSpPr/>
          <p:nvPr/>
        </p:nvSpPr>
        <p:spPr>
          <a:xfrm>
            <a:off x="-5598748" y="700148"/>
            <a:ext cx="914400" cy="914400"/>
          </a:xfrm>
          <a:prstGeom prst="ellipse">
            <a:avLst/>
          </a:prstGeom>
          <a:solidFill>
            <a:srgbClr val="1F3C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lgerian" panose="04020705040A02060702" pitchFamily="8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187288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lowchart: Terminator 24"/>
          <p:cNvSpPr/>
          <p:nvPr/>
        </p:nvSpPr>
        <p:spPr>
          <a:xfrm>
            <a:off x="9982200" y="3711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5" descr="Tập tin:Logo Trường Đại học FPT.svg – Wikipedia tiếng Việ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7" y="107827"/>
            <a:ext cx="1715747" cy="66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49" y="6201694"/>
            <a:ext cx="671477" cy="6523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83" y="5442393"/>
            <a:ext cx="1042035" cy="1012384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10755775" y="-700737"/>
            <a:ext cx="2286000" cy="2286000"/>
          </a:xfrm>
          <a:prstGeom prst="ellipse">
            <a:avLst/>
          </a:prstGeom>
          <a:solidFill>
            <a:srgbClr val="EC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Terminator 18"/>
          <p:cNvSpPr/>
          <p:nvPr/>
        </p:nvSpPr>
        <p:spPr>
          <a:xfrm>
            <a:off x="8507392" y="369005"/>
            <a:ext cx="3044142" cy="659757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lgerian" panose="04020705040A02060702" pitchFamily="82" charset="0"/>
              </a:rPr>
              <a:t>Project overview</a:t>
            </a:r>
          </a:p>
        </p:txBody>
      </p:sp>
      <p:sp>
        <p:nvSpPr>
          <p:cNvPr id="24" name="Flowchart: Terminator 23"/>
          <p:cNvSpPr/>
          <p:nvPr/>
        </p:nvSpPr>
        <p:spPr>
          <a:xfrm>
            <a:off x="10445188" y="889398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12" idx="3"/>
            <a:endCxn id="3" idx="1"/>
          </p:cNvCxnSpPr>
          <p:nvPr/>
        </p:nvCxnSpPr>
        <p:spPr>
          <a:xfrm>
            <a:off x="4513978" y="3426929"/>
            <a:ext cx="2382074" cy="20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5" descr="Tập tin:Logo Trường Đại học FPT.svg – Wikipedia tiếng Việ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022" y="2805137"/>
            <a:ext cx="3189956" cy="124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161661" y="4184146"/>
            <a:ext cx="3514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FPT Student Combo JS - Semester 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l="4490" r="3949"/>
          <a:stretch/>
        </p:blipFill>
        <p:spPr>
          <a:xfrm>
            <a:off x="6896052" y="2809279"/>
            <a:ext cx="3971926" cy="12394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885037" y="4184146"/>
            <a:ext cx="1970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months studying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07327" y="1122106"/>
            <a:ext cx="2447030" cy="457200"/>
          </a:xfrm>
          <a:prstGeom prst="roundRect">
            <a:avLst>
              <a:gd name="adj" fmla="val 50000"/>
            </a:avLst>
          </a:prstGeom>
          <a:solidFill>
            <a:srgbClr val="1F3C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Background</a:t>
            </a:r>
          </a:p>
        </p:txBody>
      </p:sp>
      <p:sp>
        <p:nvSpPr>
          <p:cNvPr id="6" name="Rounded Rectangle 1">
            <a:extLst>
              <a:ext uri="{FF2B5EF4-FFF2-40B4-BE49-F238E27FC236}">
                <a16:creationId xmlns:a16="http://schemas.microsoft.com/office/drawing/2014/main" id="{AE686388-9EF5-EC95-54AA-AB882014F508}"/>
              </a:ext>
            </a:extLst>
          </p:cNvPr>
          <p:cNvSpPr>
            <a:spLocks noChangeAspect="1"/>
          </p:cNvSpPr>
          <p:nvPr/>
        </p:nvSpPr>
        <p:spPr>
          <a:xfrm>
            <a:off x="-2030499" y="6960569"/>
            <a:ext cx="2743200" cy="3546050"/>
          </a:xfrm>
          <a:prstGeom prst="roundRect">
            <a:avLst/>
          </a:prstGeom>
          <a:solidFill>
            <a:srgbClr val="1F3C67"/>
          </a:solidFill>
          <a:ln>
            <a:noFill/>
          </a:ln>
          <a:effectLst>
            <a:reflection blurRad="6350" stA="50000" endA="275" endPos="400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Product Background</a:t>
            </a:r>
          </a:p>
        </p:txBody>
      </p:sp>
      <p:sp>
        <p:nvSpPr>
          <p:cNvPr id="10" name="Rounded Rectangle 33">
            <a:extLst>
              <a:ext uri="{FF2B5EF4-FFF2-40B4-BE49-F238E27FC236}">
                <a16:creationId xmlns:a16="http://schemas.microsoft.com/office/drawing/2014/main" id="{3B5344BC-9B74-F665-FF21-FCB677FDD00F}"/>
              </a:ext>
            </a:extLst>
          </p:cNvPr>
          <p:cNvSpPr>
            <a:spLocks noChangeAspect="1"/>
          </p:cNvSpPr>
          <p:nvPr/>
        </p:nvSpPr>
        <p:spPr>
          <a:xfrm>
            <a:off x="4720058" y="9374157"/>
            <a:ext cx="2743200" cy="3542130"/>
          </a:xfrm>
          <a:prstGeom prst="roundRect">
            <a:avLst/>
          </a:prstGeom>
          <a:solidFill>
            <a:srgbClr val="485567"/>
          </a:solidFill>
          <a:ln>
            <a:noFill/>
          </a:ln>
          <a:effectLst>
            <a:reflection blurRad="6350" stA="50000" endA="275" endPos="400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Idea</a:t>
            </a:r>
          </a:p>
        </p:txBody>
      </p:sp>
      <p:sp>
        <p:nvSpPr>
          <p:cNvPr id="14" name="Rounded Rectangle 36">
            <a:extLst>
              <a:ext uri="{FF2B5EF4-FFF2-40B4-BE49-F238E27FC236}">
                <a16:creationId xmlns:a16="http://schemas.microsoft.com/office/drawing/2014/main" id="{B20A9BD7-9480-9914-4C65-18847232E843}"/>
              </a:ext>
            </a:extLst>
          </p:cNvPr>
          <p:cNvSpPr>
            <a:spLocks noChangeAspect="1"/>
          </p:cNvSpPr>
          <p:nvPr/>
        </p:nvSpPr>
        <p:spPr>
          <a:xfrm>
            <a:off x="11396633" y="6931542"/>
            <a:ext cx="2743200" cy="3546048"/>
          </a:xfrm>
          <a:prstGeom prst="roundRect">
            <a:avLst/>
          </a:prstGeom>
          <a:solidFill>
            <a:srgbClr val="7C7367"/>
          </a:solidFill>
          <a:ln>
            <a:noFill/>
          </a:ln>
          <a:effectLst>
            <a:reflection blurRad="6350" stA="50000" endA="275" endPos="400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Scope &amp; Limitations</a:t>
            </a:r>
          </a:p>
        </p:txBody>
      </p:sp>
    </p:spTree>
    <p:extLst>
      <p:ext uri="{BB962C8B-B14F-4D97-AF65-F5344CB8AC3E}">
        <p14:creationId xmlns:p14="http://schemas.microsoft.com/office/powerpoint/2010/main" val="32783234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lowchart: Terminator 24"/>
          <p:cNvSpPr/>
          <p:nvPr/>
        </p:nvSpPr>
        <p:spPr>
          <a:xfrm>
            <a:off x="9982200" y="3711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5" descr="Tập tin:Logo Trường Đại học FPT.svg – Wikipedia tiếng Việ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7" y="107827"/>
            <a:ext cx="1715747" cy="66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49" y="6201694"/>
            <a:ext cx="671477" cy="6523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83" y="5442393"/>
            <a:ext cx="1042035" cy="1012384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10755775" y="-700737"/>
            <a:ext cx="2286000" cy="2286000"/>
          </a:xfrm>
          <a:prstGeom prst="ellipse">
            <a:avLst/>
          </a:prstGeom>
          <a:solidFill>
            <a:srgbClr val="EC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Terminator 18"/>
          <p:cNvSpPr/>
          <p:nvPr/>
        </p:nvSpPr>
        <p:spPr>
          <a:xfrm>
            <a:off x="8507392" y="369005"/>
            <a:ext cx="3044142" cy="659757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lgerian" panose="04020705040A02060702" pitchFamily="82" charset="0"/>
              </a:rPr>
              <a:t>Project overview</a:t>
            </a:r>
          </a:p>
        </p:txBody>
      </p:sp>
      <p:sp>
        <p:nvSpPr>
          <p:cNvPr id="24" name="Flowchart: Terminator 23"/>
          <p:cNvSpPr/>
          <p:nvPr/>
        </p:nvSpPr>
        <p:spPr>
          <a:xfrm>
            <a:off x="10445188" y="889398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4651513" y="2295937"/>
            <a:ext cx="2842592" cy="516835"/>
          </a:xfrm>
          <a:prstGeom prst="roundRect">
            <a:avLst/>
          </a:prstGeom>
          <a:solidFill>
            <a:srgbClr val="1F3C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Information Channels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8636" y="1393013"/>
            <a:ext cx="3355095" cy="958598"/>
          </a:xfrm>
          <a:prstGeom prst="rect">
            <a:avLst/>
          </a:prstGeom>
        </p:spPr>
      </p:pic>
      <p:cxnSp>
        <p:nvCxnSpPr>
          <p:cNvPr id="32" name="Curved Connector 31"/>
          <p:cNvCxnSpPr>
            <a:stCxn id="21" idx="2"/>
            <a:endCxn id="29" idx="0"/>
          </p:cNvCxnSpPr>
          <p:nvPr/>
        </p:nvCxnSpPr>
        <p:spPr>
          <a:xfrm rot="5400000">
            <a:off x="4060760" y="1452547"/>
            <a:ext cx="651825" cy="3372275"/>
          </a:xfrm>
          <a:prstGeom prst="curvedConnector3">
            <a:avLst/>
          </a:prstGeom>
          <a:ln w="19050">
            <a:solidFill>
              <a:srgbClr val="1F3C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1896019" y="3464597"/>
            <a:ext cx="1609027" cy="2021803"/>
            <a:chOff x="1898928" y="3464597"/>
            <a:chExt cx="1609027" cy="2021803"/>
          </a:xfrm>
        </p:grpSpPr>
        <p:sp>
          <p:nvSpPr>
            <p:cNvPr id="30" name="Rounded Rectangle 29"/>
            <p:cNvSpPr/>
            <p:nvPr/>
          </p:nvSpPr>
          <p:spPr>
            <a:xfrm>
              <a:off x="1898928" y="4969565"/>
              <a:ext cx="1609027" cy="516835"/>
            </a:xfrm>
            <a:prstGeom prst="roundRect">
              <a:avLst/>
            </a:prstGeom>
            <a:solidFill>
              <a:srgbClr val="4855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Announce news</a:t>
              </a: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82" r="28043" b="8163"/>
            <a:stretch/>
          </p:blipFill>
          <p:spPr>
            <a:xfrm>
              <a:off x="2017642" y="3464597"/>
              <a:ext cx="1371601" cy="1504968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5260416" y="3574760"/>
            <a:ext cx="1609027" cy="1911640"/>
            <a:chOff x="5291486" y="3574760"/>
            <a:chExt cx="1609027" cy="1911640"/>
          </a:xfrm>
        </p:grpSpPr>
        <p:pic>
          <p:nvPicPr>
            <p:cNvPr id="1028" name="Picture 4" descr="skype logo vector, skype icon free vector 18910755 Vector Art at Vecteezy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62" t="15022" r="15914" b="19127"/>
            <a:stretch/>
          </p:blipFill>
          <p:spPr bwMode="auto">
            <a:xfrm>
              <a:off x="5480069" y="3574760"/>
              <a:ext cx="1245114" cy="1284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ounded Rectangle 33"/>
            <p:cNvSpPr/>
            <p:nvPr/>
          </p:nvSpPr>
          <p:spPr>
            <a:xfrm>
              <a:off x="5291486" y="4969565"/>
              <a:ext cx="1609027" cy="516835"/>
            </a:xfrm>
            <a:prstGeom prst="roundRect">
              <a:avLst/>
            </a:prstGeom>
            <a:solidFill>
              <a:srgbClr val="4855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Announce events</a:t>
              </a:r>
            </a:p>
          </p:txBody>
        </p: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813" y="3464597"/>
            <a:ext cx="1671169" cy="1803195"/>
          </a:xfrm>
          <a:prstGeom prst="rect">
            <a:avLst/>
          </a:prstGeom>
        </p:spPr>
      </p:pic>
      <p:sp>
        <p:nvSpPr>
          <p:cNvPr id="36" name="Rounded Rectangle 35"/>
          <p:cNvSpPr/>
          <p:nvPr/>
        </p:nvSpPr>
        <p:spPr>
          <a:xfrm>
            <a:off x="8655883" y="4973706"/>
            <a:ext cx="1609027" cy="516835"/>
          </a:xfrm>
          <a:prstGeom prst="roundRect">
            <a:avLst/>
          </a:prstGeom>
          <a:solidFill>
            <a:srgbClr val="485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Track </a:t>
            </a:r>
          </a:p>
          <a:p>
            <a:pPr algn="ctr"/>
            <a:r>
              <a:rPr lang="en-US" dirty="0"/>
              <a:t>schedule</a:t>
            </a:r>
          </a:p>
        </p:txBody>
      </p:sp>
      <p:cxnSp>
        <p:nvCxnSpPr>
          <p:cNvPr id="41" name="Curved Connector 40"/>
          <p:cNvCxnSpPr>
            <a:stCxn id="21" idx="2"/>
            <a:endCxn id="1028" idx="0"/>
          </p:cNvCxnSpPr>
          <p:nvPr/>
        </p:nvCxnSpPr>
        <p:spPr>
          <a:xfrm rot="5400000">
            <a:off x="5691189" y="3193140"/>
            <a:ext cx="761988" cy="1253"/>
          </a:xfrm>
          <a:prstGeom prst="curvedConnector3">
            <a:avLst>
              <a:gd name="adj1" fmla="val 50000"/>
            </a:avLst>
          </a:prstGeom>
          <a:ln w="19050">
            <a:solidFill>
              <a:srgbClr val="1F3C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/>
          <p:cNvCxnSpPr>
            <a:stCxn id="21" idx="2"/>
            <a:endCxn id="33" idx="0"/>
          </p:cNvCxnSpPr>
          <p:nvPr/>
        </p:nvCxnSpPr>
        <p:spPr>
          <a:xfrm rot="16200000" flipH="1">
            <a:off x="7440691" y="1444889"/>
            <a:ext cx="651825" cy="3387589"/>
          </a:xfrm>
          <a:prstGeom prst="curvedConnector3">
            <a:avLst>
              <a:gd name="adj1" fmla="val 50000"/>
            </a:avLst>
          </a:prstGeom>
          <a:ln w="19050">
            <a:solidFill>
              <a:srgbClr val="1F3C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107327" y="1122106"/>
            <a:ext cx="2447030" cy="457200"/>
          </a:xfrm>
          <a:prstGeom prst="roundRect">
            <a:avLst>
              <a:gd name="adj" fmla="val 50000"/>
            </a:avLst>
          </a:prstGeom>
          <a:solidFill>
            <a:srgbClr val="1F3C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Background</a:t>
            </a:r>
          </a:p>
        </p:txBody>
      </p:sp>
      <p:sp>
        <p:nvSpPr>
          <p:cNvPr id="13" name="Rounded Rectangle 39">
            <a:extLst>
              <a:ext uri="{FF2B5EF4-FFF2-40B4-BE49-F238E27FC236}">
                <a16:creationId xmlns:a16="http://schemas.microsoft.com/office/drawing/2014/main" id="{0968F074-DC7F-59BF-A2E4-68CAECDEA075}"/>
              </a:ext>
            </a:extLst>
          </p:cNvPr>
          <p:cNvSpPr/>
          <p:nvPr/>
        </p:nvSpPr>
        <p:spPr>
          <a:xfrm flipV="1">
            <a:off x="12215644" y="6734462"/>
            <a:ext cx="7071486" cy="509930"/>
          </a:xfrm>
          <a:prstGeom prst="roundRect">
            <a:avLst/>
          </a:prstGeom>
          <a:solidFill>
            <a:srgbClr val="1F3C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4" name="Rounded Rectangle 30">
            <a:extLst>
              <a:ext uri="{FF2B5EF4-FFF2-40B4-BE49-F238E27FC236}">
                <a16:creationId xmlns:a16="http://schemas.microsoft.com/office/drawing/2014/main" id="{DBCBFAC9-1882-ECCD-27CA-D3D4CE859016}"/>
              </a:ext>
            </a:extLst>
          </p:cNvPr>
          <p:cNvSpPr/>
          <p:nvPr/>
        </p:nvSpPr>
        <p:spPr>
          <a:xfrm>
            <a:off x="12219880" y="10718540"/>
            <a:ext cx="7071486" cy="509930"/>
          </a:xfrm>
          <a:prstGeom prst="roundRect">
            <a:avLst/>
          </a:prstGeom>
          <a:solidFill>
            <a:srgbClr val="1F3C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Paper calendar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7B64F31-FE46-CFE8-D3C5-5609DA2FEB47}"/>
              </a:ext>
            </a:extLst>
          </p:cNvPr>
          <p:cNvGrpSpPr/>
          <p:nvPr/>
        </p:nvGrpSpPr>
        <p:grpSpPr>
          <a:xfrm>
            <a:off x="12206119" y="7162815"/>
            <a:ext cx="7135075" cy="3608733"/>
            <a:chOff x="1237169" y="1924712"/>
            <a:chExt cx="10536350" cy="36576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E7C0716-0941-F6B5-8E0D-B9DAC300E3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-237" t="8043" r="237" b="53036"/>
            <a:stretch/>
          </p:blipFill>
          <p:spPr>
            <a:xfrm>
              <a:off x="1237169" y="1924712"/>
              <a:ext cx="5286121" cy="36576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C5793EC-62EB-F3C9-BA62-0A085AED7A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419" t="47157" r="-1419" b="13656"/>
            <a:stretch/>
          </p:blipFill>
          <p:spPr>
            <a:xfrm>
              <a:off x="6523290" y="1924712"/>
              <a:ext cx="5250229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78021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1EF4160-D3AA-1014-9929-A28503BBFB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371" y="1394056"/>
            <a:ext cx="4632635" cy="49986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639" b="91667" l="4498" r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2" t="8023" r="50478" b="6793"/>
          <a:stretch/>
        </p:blipFill>
        <p:spPr>
          <a:xfrm rot="18465328">
            <a:off x="2851091" y="3030027"/>
            <a:ext cx="2645474" cy="3712399"/>
          </a:xfrm>
          <a:prstGeom prst="rect">
            <a:avLst/>
          </a:prstGeom>
        </p:spPr>
      </p:pic>
      <p:sp>
        <p:nvSpPr>
          <p:cNvPr id="25" name="Flowchart: Terminator 24"/>
          <p:cNvSpPr/>
          <p:nvPr/>
        </p:nvSpPr>
        <p:spPr>
          <a:xfrm>
            <a:off x="9982200" y="3711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8234-DFB2-4BB5-B6E2-2C84D5EB3192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5" descr="Tập tin:Logo Trường Đại học FPT.svg – Wikipedia tiếng Việ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7" y="107827"/>
            <a:ext cx="1715747" cy="66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943" y="5427567"/>
            <a:ext cx="1671883" cy="1426497"/>
            <a:chOff x="8943" y="5427567"/>
            <a:chExt cx="1671883" cy="142649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349" y="6201694"/>
              <a:ext cx="671477" cy="65237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5883" y="5442393"/>
              <a:ext cx="1042035" cy="1012384"/>
            </a:xfrm>
            <a:prstGeom prst="rect">
              <a:avLst/>
            </a:prstGeom>
          </p:spPr>
        </p:pic>
      </p:grpSp>
      <p:sp>
        <p:nvSpPr>
          <p:cNvPr id="18" name="Oval 17"/>
          <p:cNvSpPr/>
          <p:nvPr/>
        </p:nvSpPr>
        <p:spPr>
          <a:xfrm>
            <a:off x="10755775" y="-700737"/>
            <a:ext cx="2286000" cy="2286000"/>
          </a:xfrm>
          <a:prstGeom prst="ellipse">
            <a:avLst/>
          </a:prstGeom>
          <a:solidFill>
            <a:srgbClr val="EC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Terminator 18"/>
          <p:cNvSpPr/>
          <p:nvPr/>
        </p:nvSpPr>
        <p:spPr>
          <a:xfrm>
            <a:off x="8507392" y="369005"/>
            <a:ext cx="3044142" cy="659757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lgerian" panose="04020705040A02060702" pitchFamily="82" charset="0"/>
              </a:rPr>
              <a:t>Project overview</a:t>
            </a:r>
          </a:p>
        </p:txBody>
      </p:sp>
      <p:sp>
        <p:nvSpPr>
          <p:cNvPr id="24" name="Flowchart: Terminator 23"/>
          <p:cNvSpPr/>
          <p:nvPr/>
        </p:nvSpPr>
        <p:spPr>
          <a:xfrm>
            <a:off x="10445188" y="889398"/>
            <a:ext cx="1425539" cy="417614"/>
          </a:xfrm>
          <a:prstGeom prst="flowChartTerminator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 flipV="1">
            <a:off x="4745177" y="1489607"/>
            <a:ext cx="7071486" cy="509930"/>
          </a:xfrm>
          <a:prstGeom prst="roundRect">
            <a:avLst/>
          </a:prstGeom>
          <a:solidFill>
            <a:srgbClr val="1F3C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1" name="Rounded Rectangle 30"/>
          <p:cNvSpPr/>
          <p:nvPr/>
        </p:nvSpPr>
        <p:spPr>
          <a:xfrm>
            <a:off x="4749413" y="5473685"/>
            <a:ext cx="7071486" cy="509930"/>
          </a:xfrm>
          <a:prstGeom prst="roundRect">
            <a:avLst/>
          </a:prstGeom>
          <a:solidFill>
            <a:srgbClr val="1F3C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Paper calendar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735652" y="1917960"/>
            <a:ext cx="7135075" cy="3608733"/>
            <a:chOff x="1237169" y="1924712"/>
            <a:chExt cx="10536350" cy="36576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9"/>
            <a:srcRect l="-237" t="8043" r="237" b="53036"/>
            <a:stretch/>
          </p:blipFill>
          <p:spPr>
            <a:xfrm>
              <a:off x="1237169" y="1924712"/>
              <a:ext cx="5286121" cy="36576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9"/>
            <a:srcRect l="1419" t="47157" r="-1419" b="13656"/>
            <a:stretch/>
          </p:blipFill>
          <p:spPr>
            <a:xfrm>
              <a:off x="6523290" y="1924712"/>
              <a:ext cx="5250229" cy="3657600"/>
            </a:xfrm>
            <a:prstGeom prst="rect">
              <a:avLst/>
            </a:prstGeom>
          </p:spPr>
        </p:pic>
      </p:grpSp>
      <p:sp>
        <p:nvSpPr>
          <p:cNvPr id="39" name="Rounded Rectangle 38"/>
          <p:cNvSpPr/>
          <p:nvPr/>
        </p:nvSpPr>
        <p:spPr>
          <a:xfrm>
            <a:off x="107327" y="1122106"/>
            <a:ext cx="2447030" cy="457200"/>
          </a:xfrm>
          <a:prstGeom prst="roundRect">
            <a:avLst>
              <a:gd name="adj" fmla="val 50000"/>
            </a:avLst>
          </a:prstGeom>
          <a:solidFill>
            <a:srgbClr val="1F3C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Background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7328" y="1775085"/>
            <a:ext cx="4632636" cy="2111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000" b="1" dirty="0"/>
              <a:t>Paper calendar:</a:t>
            </a:r>
          </a:p>
          <a:p>
            <a:pPr marL="342900" indent="-342900" algn="just">
              <a:lnSpc>
                <a:spcPct val="114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Easily lost</a:t>
            </a:r>
          </a:p>
          <a:p>
            <a:pPr marL="342900" indent="-342900" algn="just">
              <a:lnSpc>
                <a:spcPct val="114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Difficult to track</a:t>
            </a:r>
          </a:p>
          <a:p>
            <a:pPr marL="342900" indent="-342900" algn="just">
              <a:lnSpc>
                <a:spcPct val="114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Hard to deal with changes</a:t>
            </a:r>
          </a:p>
        </p:txBody>
      </p:sp>
    </p:spTree>
    <p:extLst>
      <p:ext uri="{BB962C8B-B14F-4D97-AF65-F5344CB8AC3E}">
        <p14:creationId xmlns:p14="http://schemas.microsoft.com/office/powerpoint/2010/main" val="14088313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651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102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853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8620</TotalTime>
  <Words>1473</Words>
  <Application>Microsoft Office PowerPoint</Application>
  <PresentationFormat>Widescreen</PresentationFormat>
  <Paragraphs>728</Paragraphs>
  <Slides>58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Algerian</vt:lpstr>
      <vt:lpstr>Arial</vt:lpstr>
      <vt:lpstr>Arial Black</vt:lpstr>
      <vt:lpstr>Arial Narrow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Admin</cp:lastModifiedBy>
  <cp:revision>172</cp:revision>
  <dcterms:created xsi:type="dcterms:W3CDTF">2024-12-03T18:22:59Z</dcterms:created>
  <dcterms:modified xsi:type="dcterms:W3CDTF">2024-12-12T16:16:32Z</dcterms:modified>
</cp:coreProperties>
</file>